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430" r:id="rId2"/>
    <p:sldId id="272" r:id="rId3"/>
    <p:sldId id="289" r:id="rId4"/>
    <p:sldId id="278" r:id="rId5"/>
    <p:sldId id="428" r:id="rId6"/>
    <p:sldId id="429" r:id="rId7"/>
    <p:sldId id="305" r:id="rId8"/>
    <p:sldId id="304" r:id="rId9"/>
    <p:sldId id="306" r:id="rId10"/>
    <p:sldId id="307" r:id="rId11"/>
    <p:sldId id="311" r:id="rId12"/>
    <p:sldId id="312" r:id="rId13"/>
    <p:sldId id="309" r:id="rId14"/>
    <p:sldId id="431" r:id="rId15"/>
    <p:sldId id="318" r:id="rId16"/>
    <p:sldId id="267" r:id="rId17"/>
    <p:sldId id="277" r:id="rId18"/>
    <p:sldId id="261" r:id="rId19"/>
    <p:sldId id="268" r:id="rId20"/>
    <p:sldId id="300" r:id="rId21"/>
    <p:sldId id="269" r:id="rId22"/>
    <p:sldId id="270" r:id="rId23"/>
    <p:sldId id="332" r:id="rId24"/>
    <p:sldId id="282" r:id="rId25"/>
    <p:sldId id="331" r:id="rId26"/>
    <p:sldId id="358" r:id="rId27"/>
    <p:sldId id="334" r:id="rId28"/>
    <p:sldId id="335" r:id="rId29"/>
    <p:sldId id="337" r:id="rId30"/>
    <p:sldId id="346" r:id="rId31"/>
    <p:sldId id="347" r:id="rId32"/>
    <p:sldId id="349" r:id="rId33"/>
    <p:sldId id="351" r:id="rId34"/>
    <p:sldId id="284" r:id="rId35"/>
    <p:sldId id="285" r:id="rId36"/>
    <p:sldId id="350" r:id="rId37"/>
    <p:sldId id="352" r:id="rId38"/>
    <p:sldId id="353" r:id="rId39"/>
    <p:sldId id="355" r:id="rId40"/>
    <p:sldId id="328" r:id="rId41"/>
    <p:sldId id="359" r:id="rId42"/>
    <p:sldId id="262" r:id="rId43"/>
    <p:sldId id="264" r:id="rId44"/>
    <p:sldId id="360" r:id="rId45"/>
    <p:sldId id="361" r:id="rId46"/>
    <p:sldId id="362" r:id="rId47"/>
    <p:sldId id="364" r:id="rId48"/>
    <p:sldId id="363" r:id="rId49"/>
    <p:sldId id="366" r:id="rId50"/>
    <p:sldId id="327" r:id="rId51"/>
    <p:sldId id="367" r:id="rId52"/>
    <p:sldId id="375" r:id="rId53"/>
    <p:sldId id="368" r:id="rId54"/>
    <p:sldId id="376" r:id="rId55"/>
    <p:sldId id="369" r:id="rId56"/>
    <p:sldId id="377" r:id="rId57"/>
    <p:sldId id="370" r:id="rId58"/>
    <p:sldId id="378" r:id="rId59"/>
    <p:sldId id="371" r:id="rId60"/>
    <p:sldId id="372" r:id="rId61"/>
    <p:sldId id="374" r:id="rId62"/>
    <p:sldId id="373" r:id="rId63"/>
    <p:sldId id="379" r:id="rId64"/>
    <p:sldId id="380" r:id="rId65"/>
    <p:sldId id="381" r:id="rId66"/>
    <p:sldId id="382" r:id="rId67"/>
    <p:sldId id="383" r:id="rId68"/>
    <p:sldId id="384" r:id="rId69"/>
    <p:sldId id="385" r:id="rId70"/>
    <p:sldId id="386" r:id="rId71"/>
    <p:sldId id="387" r:id="rId72"/>
    <p:sldId id="388" r:id="rId73"/>
    <p:sldId id="389" r:id="rId74"/>
    <p:sldId id="390" r:id="rId75"/>
    <p:sldId id="391" r:id="rId76"/>
    <p:sldId id="392" r:id="rId77"/>
    <p:sldId id="393" r:id="rId78"/>
    <p:sldId id="394" r:id="rId79"/>
    <p:sldId id="395" r:id="rId80"/>
    <p:sldId id="396" r:id="rId81"/>
    <p:sldId id="397" r:id="rId82"/>
    <p:sldId id="398" r:id="rId83"/>
    <p:sldId id="399" r:id="rId84"/>
    <p:sldId id="400" r:id="rId85"/>
    <p:sldId id="401" r:id="rId86"/>
    <p:sldId id="402" r:id="rId87"/>
    <p:sldId id="403" r:id="rId88"/>
    <p:sldId id="404" r:id="rId89"/>
    <p:sldId id="279" r:id="rId90"/>
    <p:sldId id="292" r:id="rId91"/>
    <p:sldId id="280" r:id="rId92"/>
    <p:sldId id="298" r:id="rId93"/>
    <p:sldId id="405" r:id="rId94"/>
    <p:sldId id="427" r:id="rId95"/>
    <p:sldId id="417" r:id="rId96"/>
    <p:sldId id="418" r:id="rId97"/>
    <p:sldId id="419" r:id="rId98"/>
    <p:sldId id="420" r:id="rId99"/>
    <p:sldId id="421" r:id="rId100"/>
    <p:sldId id="422" r:id="rId101"/>
    <p:sldId id="423" r:id="rId102"/>
    <p:sldId id="424" r:id="rId103"/>
    <p:sldId id="425" r:id="rId104"/>
    <p:sldId id="426" r:id="rId105"/>
    <p:sldId id="406" r:id="rId106"/>
    <p:sldId id="408" r:id="rId107"/>
    <p:sldId id="409" r:id="rId108"/>
    <p:sldId id="410" r:id="rId109"/>
    <p:sldId id="411" r:id="rId110"/>
    <p:sldId id="412" r:id="rId111"/>
    <p:sldId id="413" r:id="rId112"/>
    <p:sldId id="414" r:id="rId113"/>
    <p:sldId id="415" r:id="rId114"/>
    <p:sldId id="416" r:id="rId115"/>
    <p:sldId id="273"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713" autoAdjust="0"/>
  </p:normalViewPr>
  <p:slideViewPr>
    <p:cSldViewPr>
      <p:cViewPr varScale="1">
        <p:scale>
          <a:sx n="70" d="100"/>
          <a:sy n="70" d="100"/>
        </p:scale>
        <p:origin x="-1116" y="-90"/>
      </p:cViewPr>
      <p:guideLst>
        <p:guide orient="horz" pos="2160"/>
        <p:guide pos="288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1B8852-F7DD-4916-8F5C-C296137A6BCB}" type="datetimeFigureOut">
              <a:rPr lang="en-US" smtClean="0"/>
              <a:pPr/>
              <a:t>6/10/2016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980F74-1DF0-4140-95DE-1EB642CBB6CC}" type="slidenum">
              <a:rPr lang="en-US" smtClean="0"/>
              <a:pPr/>
              <a:t>‹#›</a:t>
            </a:fld>
            <a:endParaRPr lang="en-US"/>
          </a:p>
        </p:txBody>
      </p:sp>
    </p:spTree>
    <p:extLst>
      <p:ext uri="{BB962C8B-B14F-4D97-AF65-F5344CB8AC3E}">
        <p14:creationId xmlns:p14="http://schemas.microsoft.com/office/powerpoint/2010/main" val="176206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 want to share with you </a:t>
            </a:r>
            <a:r>
              <a:rPr lang="en-US" b="1" baseline="0" dirty="0" smtClean="0"/>
              <a:t>how</a:t>
            </a:r>
            <a:r>
              <a:rPr lang="en-US" baseline="0" dirty="0" smtClean="0"/>
              <a:t> and </a:t>
            </a:r>
            <a:r>
              <a:rPr lang="en-US" b="1" baseline="0" dirty="0" smtClean="0"/>
              <a:t>why</a:t>
            </a:r>
            <a:r>
              <a:rPr lang="en-US" baseline="0" dirty="0" smtClean="0"/>
              <a:t> I strive to live my heritage – my story.  How and when it began.  The transformations and challenges.  Where I am currently at, and my visions for the future.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Croatian</a:t>
            </a:r>
            <a:r>
              <a:rPr lang="en-US" baseline="0" dirty="0" smtClean="0"/>
              <a:t> American c</a:t>
            </a:r>
            <a:r>
              <a:rPr lang="en-US" dirty="0" smtClean="0"/>
              <a:t>raftsmen</a:t>
            </a:r>
            <a:r>
              <a:rPr lang="en-US" baseline="0" dirty="0" smtClean="0"/>
              <a:t> – masters in the art of wooden shipbuilding.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boat in the middle was named the </a:t>
            </a:r>
            <a:r>
              <a:rPr lang="en-US" i="0" dirty="0" err="1" smtClean="0"/>
              <a:t>Brac</a:t>
            </a:r>
            <a:r>
              <a:rPr lang="en-US" i="0" dirty="0" smtClean="0"/>
              <a:t>’</a:t>
            </a:r>
            <a:endParaRPr lang="en-US" i="1"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Did they ever think that the resources</a:t>
            </a:r>
            <a:r>
              <a:rPr lang="en-US" baseline="0" dirty="0" smtClean="0"/>
              <a:t> would disappear?  Did they ever understand how much their culture depended upon natural resources?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loved boat</a:t>
            </a:r>
            <a:r>
              <a:rPr lang="en-US" baseline="0" dirty="0" smtClean="0"/>
              <a:t> building and commercial fishing, but they were no longer viable industries for me.  Was I to be the last </a:t>
            </a:r>
            <a:r>
              <a:rPr lang="en-US" baseline="0" dirty="0" err="1" smtClean="0"/>
              <a:t>Vlahovich</a:t>
            </a:r>
            <a:r>
              <a:rPr lang="en-US" baseline="0" dirty="0" smtClean="0"/>
              <a:t> to carry on the family`s Croatian maritime heritage?  What about our children, how will they now remain connected to our rich maritime traditions --- in books and photographs?  Will they ever hear the stories told around the galley table?  Will they ever know what it`s like to  feel responsible to learn and transfer generations of tradition maritime knowledge?  These were the questions that I wrestled with.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set out on a voyage of discovery</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 knew that I did not want to change the “old meanings” of my heritage – those values, principles, ethics and rituals, but I also knew that I needed to create a new and different delivery system.  I attempted to blend in with the mainstay practices of maritime museums and festivals, but found that their system of collecting. cataloging, displaying and interpreting objects was insufficient in actually sustaining threatened cultures.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challenge therefore is how do we connect our heritage of the past with our culture of today?  How do we best sustain, support &amp; protect those elements of “living traditions”  in the face of changing times?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role can we play?  What role can you play</a:t>
            </a:r>
            <a:r>
              <a:rPr lang="en-US" baseline="0" dirty="0" smtClean="0"/>
              <a:t> in connecting the Croatian maritime heritage with your daily , with the life of visitors, with the life of children And young adults? Is the chain strong enough to survive the sea conditions – the currents and tides – the storms and the ware and tare of modern living?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I represent, who I work for</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importance of stories,</a:t>
            </a:r>
            <a:r>
              <a:rPr lang="en-US" baseline="0" dirty="0" smtClean="0"/>
              <a:t> how they were told on the fishing boats, how I learned about my heritage—my family history, my Croatian roots.</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Greeting the visitor.  Dockside heritage</a:t>
            </a:r>
            <a:r>
              <a:rPr lang="en-US" baseline="0" dirty="0" smtClean="0"/>
              <a:t> interpretation.  Sailing trips.  The Rebecca </a:t>
            </a:r>
            <a:r>
              <a:rPr lang="en-US" baseline="0" dirty="0" err="1" smtClean="0"/>
              <a:t>Ruark</a:t>
            </a:r>
            <a:r>
              <a:rPr lang="en-US" baseline="0" dirty="0" smtClean="0"/>
              <a:t> built in 1886 – a National Historic Landmark Vessel.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91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Place matters!  Story telling in an authentic heritage site.  The RIGHT context.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92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not</a:t>
            </a:r>
            <a:r>
              <a:rPr lang="en-US" baseline="0" dirty="0" smtClean="0"/>
              <a:t> a historian, more of a cultural researcher believing in the power of traditional stories (oral histories)---because they provide a “window” into  cultures values, practices, beliefs.  Stories demonstrate and reinforce what matters most to human beings at their deepest level.</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how do I do that</a:t>
            </a:r>
            <a:r>
              <a:rPr lang="en-US" baseline="0" dirty="0" smtClean="0"/>
              <a:t> “apart from their functional relevance within structure”?  Are we currently in a period of time when changes to situations are accelerating? So, how do we make valued traditions relevant in the midst of rapid change?  Are existing institutions meeting the challenge? Are they sufficiently flexible and adaptable to address rapid change?  Are we as human beings adaptable?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Searching for meaning, for purpose. What`s my place in the world?  Why was I born?  When will I ever find out why?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were able to use their traditional Croatian maritime skills to harvest the wild salmon which appeared to be endless in supply. </a:t>
            </a:r>
          </a:p>
          <a:p>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Croatian American fishing</a:t>
            </a:r>
            <a:r>
              <a:rPr lang="en-US" baseline="0" dirty="0" smtClean="0"/>
              <a:t> community grew in numbers.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Ancient forests thousands of years old.  </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Skansie</a:t>
            </a:r>
            <a:r>
              <a:rPr lang="en-US" baseline="0" dirty="0" smtClean="0"/>
              <a:t> Shipbuilding &amp; Transportation Company, built and operated by Croatian immigrants. The naval architect was Mr. </a:t>
            </a:r>
            <a:r>
              <a:rPr lang="en-US" baseline="0" dirty="0" err="1" smtClean="0"/>
              <a:t>Kasalin</a:t>
            </a:r>
            <a:r>
              <a:rPr lang="en-US" baseline="0" dirty="0" smtClean="0"/>
              <a:t> from the Island of </a:t>
            </a:r>
            <a:r>
              <a:rPr lang="en-US" baseline="0" dirty="0" err="1" smtClean="0"/>
              <a:t>Brac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5980F74-1DF0-4140-95DE-1EB642CBB6C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444A39-436E-4CDA-8CE1-82650143A0A4}" type="datetimeFigureOut">
              <a:rPr lang="en-US" smtClean="0"/>
              <a:pPr/>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B88FA-E43C-4F80-BB03-83C2633D12C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44A39-436E-4CDA-8CE1-82650143A0A4}" type="datetimeFigureOut">
              <a:rPr lang="en-US" smtClean="0"/>
              <a:pPr/>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B88FA-E43C-4F80-BB03-83C2633D12C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44A39-436E-4CDA-8CE1-82650143A0A4}" type="datetimeFigureOut">
              <a:rPr lang="en-US" smtClean="0"/>
              <a:pPr/>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B88FA-E43C-4F80-BB03-83C2633D12C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44A39-436E-4CDA-8CE1-82650143A0A4}" type="datetimeFigureOut">
              <a:rPr lang="en-US" smtClean="0"/>
              <a:pPr/>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B88FA-E43C-4F80-BB03-83C2633D12C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444A39-436E-4CDA-8CE1-82650143A0A4}" type="datetimeFigureOut">
              <a:rPr lang="en-US" smtClean="0"/>
              <a:pPr/>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B88FA-E43C-4F80-BB03-83C2633D12C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444A39-436E-4CDA-8CE1-82650143A0A4}" type="datetimeFigureOut">
              <a:rPr lang="en-US" smtClean="0"/>
              <a:pPr/>
              <a:t>6/10/2016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B88FA-E43C-4F80-BB03-83C2633D12C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444A39-436E-4CDA-8CE1-82650143A0A4}" type="datetimeFigureOut">
              <a:rPr lang="en-US" smtClean="0"/>
              <a:pPr/>
              <a:t>6/10/2016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DB88FA-E43C-4F80-BB03-83C2633D12C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444A39-436E-4CDA-8CE1-82650143A0A4}" type="datetimeFigureOut">
              <a:rPr lang="en-US" smtClean="0"/>
              <a:pPr/>
              <a:t>6/10/2016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DB88FA-E43C-4F80-BB03-83C2633D12C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44A39-436E-4CDA-8CE1-82650143A0A4}" type="datetimeFigureOut">
              <a:rPr lang="en-US" smtClean="0"/>
              <a:pPr/>
              <a:t>6/10/2016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DB88FA-E43C-4F80-BB03-83C2633D12C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444A39-436E-4CDA-8CE1-82650143A0A4}" type="datetimeFigureOut">
              <a:rPr lang="en-US" smtClean="0"/>
              <a:pPr/>
              <a:t>6/10/2016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B88FA-E43C-4F80-BB03-83C2633D12C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444A39-436E-4CDA-8CE1-82650143A0A4}" type="datetimeFigureOut">
              <a:rPr lang="en-US" smtClean="0"/>
              <a:pPr/>
              <a:t>6/10/2016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B88FA-E43C-4F80-BB03-83C2633D12C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44A39-436E-4CDA-8CE1-82650143A0A4}" type="datetimeFigureOut">
              <a:rPr lang="en-US" smtClean="0"/>
              <a:pPr/>
              <a:t>6/10/2016</a:t>
            </a:fld>
            <a:endParaRPr lang="en-US"/>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B88FA-E43C-4F80-BB03-83C2633D12C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http://www.watermenheritagetours.org/About-Us"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772.jpg"/>
          <p:cNvPicPr>
            <a:picLocks noChangeAspect="1"/>
          </p:cNvPicPr>
          <p:nvPr/>
        </p:nvPicPr>
        <p:blipFill>
          <a:blip r:embed="rId3" cstate="print"/>
          <a:stretch>
            <a:fillRect/>
          </a:stretch>
        </p:blipFill>
        <p:spPr>
          <a:xfrm>
            <a:off x="194481" y="914400"/>
            <a:ext cx="8686800" cy="5791200"/>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2057400" y="152400"/>
            <a:ext cx="50292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chemeClr val="tx2">
                    <a:lumMod val="75000"/>
                  </a:schemeClr>
                </a:solidFill>
              </a:rPr>
              <a:t>  </a:t>
            </a:r>
            <a:r>
              <a:rPr lang="en-US" sz="3200" b="1" dirty="0" smtClean="0">
                <a:solidFill>
                  <a:srgbClr val="002060"/>
                </a:solidFill>
              </a:rPr>
              <a:t>a maritime heritage story </a:t>
            </a:r>
            <a:endParaRPr lang="en-US" sz="3200" b="1" dirty="0">
              <a:solidFill>
                <a:srgbClr val="002060"/>
              </a:solidFill>
            </a:endParaRPr>
          </a:p>
        </p:txBody>
      </p:sp>
    </p:spTree>
    <p:extLst>
      <p:ext uri="{BB962C8B-B14F-4D97-AF65-F5344CB8AC3E}">
        <p14:creationId xmlns:p14="http://schemas.microsoft.com/office/powerpoint/2010/main" val="2659113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152400"/>
            <a:ext cx="49530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wooden boats = shipyards</a:t>
            </a:r>
            <a:endParaRPr lang="en-US" sz="3200" b="1" dirty="0">
              <a:solidFill>
                <a:srgbClr val="002060"/>
              </a:solidFill>
            </a:endParaRPr>
          </a:p>
        </p:txBody>
      </p:sp>
      <p:pic>
        <p:nvPicPr>
          <p:cNvPr id="4" name="Picture 3" descr="img016.jpg"/>
          <p:cNvPicPr>
            <a:picLocks noChangeAspect="1"/>
          </p:cNvPicPr>
          <p:nvPr/>
        </p:nvPicPr>
        <p:blipFill>
          <a:blip r:embed="rId3" cstate="print"/>
          <a:stretch>
            <a:fillRect/>
          </a:stretch>
        </p:blipFill>
        <p:spPr>
          <a:xfrm>
            <a:off x="228600" y="1149246"/>
            <a:ext cx="8686800" cy="481281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17_10151538407156212_482912900_n.jpg"/>
          <p:cNvPicPr>
            <a:picLocks noChangeAspect="1"/>
          </p:cNvPicPr>
          <p:nvPr/>
        </p:nvPicPr>
        <p:blipFill>
          <a:blip r:embed="rId2" cstate="print"/>
          <a:stretch>
            <a:fillRect/>
          </a:stretch>
        </p:blipFill>
        <p:spPr>
          <a:xfrm>
            <a:off x="228600" y="171450"/>
            <a:ext cx="8686800" cy="65151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4456_10151062127476212_1667029570_o.jpg"/>
          <p:cNvPicPr>
            <a:picLocks noChangeAspect="1"/>
          </p:cNvPicPr>
          <p:nvPr/>
        </p:nvPicPr>
        <p:blipFill>
          <a:blip r:embed="rId2" cstate="print"/>
          <a:stretch>
            <a:fillRect/>
          </a:stretch>
        </p:blipFill>
        <p:spPr>
          <a:xfrm>
            <a:off x="152399" y="526702"/>
            <a:ext cx="8839201" cy="58740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22217_10151587631591212_1583300136_o.jpg"/>
          <p:cNvPicPr>
            <a:picLocks noChangeAspect="1"/>
          </p:cNvPicPr>
          <p:nvPr/>
        </p:nvPicPr>
        <p:blipFill>
          <a:blip r:embed="rId2" cstate="print"/>
          <a:stretch>
            <a:fillRect/>
          </a:stretch>
        </p:blipFill>
        <p:spPr>
          <a:xfrm>
            <a:off x="152400" y="542589"/>
            <a:ext cx="8839200" cy="583264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67274_10151648741681212_1549499136_o.jpg"/>
          <p:cNvPicPr>
            <a:picLocks noChangeAspect="1"/>
          </p:cNvPicPr>
          <p:nvPr/>
        </p:nvPicPr>
        <p:blipFill>
          <a:blip r:embed="rId2" cstate="print"/>
          <a:stretch>
            <a:fillRect/>
          </a:stretch>
        </p:blipFill>
        <p:spPr>
          <a:xfrm>
            <a:off x="214770" y="533400"/>
            <a:ext cx="8714459" cy="5791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65806_10151648191426212_1742415585_o.jpg"/>
          <p:cNvPicPr>
            <a:picLocks noChangeAspect="1"/>
          </p:cNvPicPr>
          <p:nvPr/>
        </p:nvPicPr>
        <p:blipFill>
          <a:blip r:embed="rId2" cstate="print"/>
          <a:stretch>
            <a:fillRect/>
          </a:stretch>
        </p:blipFill>
        <p:spPr>
          <a:xfrm>
            <a:off x="152401" y="533400"/>
            <a:ext cx="8839199" cy="585772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590800"/>
            <a:ext cx="83058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Example #7: after school boatbuilding for youth </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2).jpeg"/>
          <p:cNvPicPr>
            <a:picLocks noChangeAspect="1"/>
          </p:cNvPicPr>
          <p:nvPr/>
        </p:nvPicPr>
        <p:blipFill>
          <a:blip r:embed="rId2" cstate="print"/>
          <a:stretch>
            <a:fillRect/>
          </a:stretch>
        </p:blipFill>
        <p:spPr>
          <a:xfrm>
            <a:off x="185146" y="152399"/>
            <a:ext cx="8806454" cy="657766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7).jpeg"/>
          <p:cNvPicPr>
            <a:picLocks noChangeAspect="1"/>
          </p:cNvPicPr>
          <p:nvPr/>
        </p:nvPicPr>
        <p:blipFill>
          <a:blip r:embed="rId2" cstate="print"/>
          <a:stretch>
            <a:fillRect/>
          </a:stretch>
        </p:blipFill>
        <p:spPr>
          <a:xfrm>
            <a:off x="185147" y="152399"/>
            <a:ext cx="8730254" cy="652074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6).jpeg"/>
          <p:cNvPicPr>
            <a:picLocks noChangeAspect="1"/>
          </p:cNvPicPr>
          <p:nvPr/>
        </p:nvPicPr>
        <p:blipFill>
          <a:blip r:embed="rId2" cstate="print"/>
          <a:stretch>
            <a:fillRect/>
          </a:stretch>
        </p:blipFill>
        <p:spPr>
          <a:xfrm>
            <a:off x="152400" y="184855"/>
            <a:ext cx="8839200" cy="654520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3).jpeg"/>
          <p:cNvPicPr>
            <a:picLocks noChangeAspect="1"/>
          </p:cNvPicPr>
          <p:nvPr/>
        </p:nvPicPr>
        <p:blipFill>
          <a:blip r:embed="rId2" cstate="print"/>
          <a:stretch>
            <a:fillRect/>
          </a:stretch>
        </p:blipFill>
        <p:spPr>
          <a:xfrm>
            <a:off x="125508" y="152401"/>
            <a:ext cx="8866092"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101025"/>
            <a:ext cx="49530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shipyards = maritime skills</a:t>
            </a:r>
            <a:endParaRPr lang="en-US" sz="3200" b="1" dirty="0">
              <a:solidFill>
                <a:srgbClr val="002060"/>
              </a:solidFill>
            </a:endParaRPr>
          </a:p>
        </p:txBody>
      </p:sp>
      <p:pic>
        <p:nvPicPr>
          <p:cNvPr id="4" name="Picture 3" descr="img088.jpg"/>
          <p:cNvPicPr>
            <a:picLocks noChangeAspect="1"/>
          </p:cNvPicPr>
          <p:nvPr/>
        </p:nvPicPr>
        <p:blipFill>
          <a:blip r:embed="rId3" cstate="print"/>
          <a:stretch>
            <a:fillRect/>
          </a:stretch>
        </p:blipFill>
        <p:spPr>
          <a:xfrm>
            <a:off x="685800" y="838200"/>
            <a:ext cx="7775193" cy="586981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4).jpeg"/>
          <p:cNvPicPr>
            <a:picLocks noChangeAspect="1"/>
          </p:cNvPicPr>
          <p:nvPr/>
        </p:nvPicPr>
        <p:blipFill>
          <a:blip r:embed="rId2" cstate="print"/>
          <a:stretch>
            <a:fillRect/>
          </a:stretch>
        </p:blipFill>
        <p:spPr>
          <a:xfrm>
            <a:off x="228600" y="222486"/>
            <a:ext cx="8686800" cy="643137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2).jpeg"/>
          <p:cNvPicPr>
            <a:picLocks noChangeAspect="1"/>
          </p:cNvPicPr>
          <p:nvPr/>
        </p:nvPicPr>
        <p:blipFill>
          <a:blip r:embed="rId2" cstate="print"/>
          <a:stretch>
            <a:fillRect/>
          </a:stretch>
        </p:blipFill>
        <p:spPr>
          <a:xfrm>
            <a:off x="152400" y="152400"/>
            <a:ext cx="88392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9).jpeg"/>
          <p:cNvPicPr>
            <a:picLocks noChangeAspect="1"/>
          </p:cNvPicPr>
          <p:nvPr/>
        </p:nvPicPr>
        <p:blipFill>
          <a:blip r:embed="rId2" cstate="print"/>
          <a:stretch>
            <a:fillRect/>
          </a:stretch>
        </p:blipFill>
        <p:spPr>
          <a:xfrm>
            <a:off x="210967" y="204141"/>
            <a:ext cx="8704433" cy="650145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8).jpeg"/>
          <p:cNvPicPr>
            <a:picLocks noChangeAspect="1"/>
          </p:cNvPicPr>
          <p:nvPr/>
        </p:nvPicPr>
        <p:blipFill>
          <a:blip r:embed="rId2" cstate="print"/>
          <a:stretch>
            <a:fillRect/>
          </a:stretch>
        </p:blipFill>
        <p:spPr>
          <a:xfrm>
            <a:off x="185147" y="152399"/>
            <a:ext cx="8773708" cy="655320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1).jpeg"/>
          <p:cNvPicPr>
            <a:picLocks noChangeAspect="1"/>
          </p:cNvPicPr>
          <p:nvPr/>
        </p:nvPicPr>
        <p:blipFill>
          <a:blip r:embed="rId2" cstate="print"/>
          <a:stretch>
            <a:fillRect/>
          </a:stretch>
        </p:blipFill>
        <p:spPr>
          <a:xfrm>
            <a:off x="152400" y="184856"/>
            <a:ext cx="8806453" cy="652074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p#3.png"/>
          <p:cNvPicPr>
            <a:picLocks noChangeAspect="1"/>
          </p:cNvPicPr>
          <p:nvPr/>
        </p:nvPicPr>
        <p:blipFill>
          <a:blip r:embed="rId2" cstate="print"/>
          <a:stretch>
            <a:fillRect/>
          </a:stretch>
        </p:blipFill>
        <p:spPr>
          <a:xfrm>
            <a:off x="228600" y="1214684"/>
            <a:ext cx="4464320" cy="4728916"/>
          </a:xfrm>
          <a:prstGeom prst="rect">
            <a:avLst/>
          </a:prstGeom>
          <a:ln w="76200" cap="sq">
            <a:solidFill>
              <a:srgbClr val="000000"/>
            </a:solidFill>
            <a:miter lim="800000"/>
          </a:ln>
          <a:effectLst>
            <a:outerShdw blurRad="57150" dist="50800" dir="2700000" algn="tl" rotWithShape="0">
              <a:srgbClr val="000000">
                <a:alpha val="40000"/>
              </a:srgbClr>
            </a:outerShdw>
          </a:effectLst>
        </p:spPr>
      </p:pic>
      <p:sp>
        <p:nvSpPr>
          <p:cNvPr id="4" name="TextBox 3"/>
          <p:cNvSpPr txBox="1"/>
          <p:nvPr/>
        </p:nvSpPr>
        <p:spPr>
          <a:xfrm>
            <a:off x="2743200" y="228600"/>
            <a:ext cx="3886200" cy="707886"/>
          </a:xfrm>
          <a:prstGeom prst="rect">
            <a:avLst/>
          </a:prstGeom>
          <a:solidFill>
            <a:schemeClr val="bg1">
              <a:lumMod val="85000"/>
            </a:schemeClr>
          </a:solidFill>
          <a:ln w="76200">
            <a:solidFill>
              <a:schemeClr val="tx1"/>
            </a:solidFill>
          </a:ln>
        </p:spPr>
        <p:txBody>
          <a:bodyPr wrap="square" rtlCol="0">
            <a:spAutoFit/>
          </a:bodyPr>
          <a:lstStyle/>
          <a:p>
            <a:r>
              <a:rPr lang="en-US" sz="4000" b="1" dirty="0" smtClean="0">
                <a:solidFill>
                  <a:schemeClr val="tx2">
                    <a:lumMod val="75000"/>
                  </a:schemeClr>
                </a:solidFill>
              </a:rPr>
              <a:t>  </a:t>
            </a:r>
            <a:r>
              <a:rPr lang="en-US" sz="4000" b="1" dirty="0" smtClean="0">
                <a:solidFill>
                  <a:srgbClr val="002060"/>
                </a:solidFill>
              </a:rPr>
              <a:t>Think About It!</a:t>
            </a:r>
            <a:endParaRPr lang="en-US" sz="4000" b="1" dirty="0">
              <a:solidFill>
                <a:srgbClr val="002060"/>
              </a:solidFill>
            </a:endParaRPr>
          </a:p>
        </p:txBody>
      </p:sp>
      <p:sp>
        <p:nvSpPr>
          <p:cNvPr id="5" name="TextBox 4"/>
          <p:cNvSpPr txBox="1"/>
          <p:nvPr/>
        </p:nvSpPr>
        <p:spPr>
          <a:xfrm>
            <a:off x="5029200" y="1143000"/>
            <a:ext cx="3810000" cy="4877514"/>
          </a:xfrm>
          <a:prstGeom prst="rect">
            <a:avLst/>
          </a:prstGeom>
          <a:solidFill>
            <a:schemeClr val="bg1">
              <a:lumMod val="85000"/>
            </a:schemeClr>
          </a:solidFill>
          <a:ln w="76200">
            <a:solidFill>
              <a:schemeClr val="tx1"/>
            </a:solidFill>
          </a:ln>
        </p:spPr>
        <p:txBody>
          <a:bodyPr wrap="square" rtlCol="0">
            <a:spAutoFit/>
          </a:bodyPr>
          <a:lstStyle/>
          <a:p>
            <a:r>
              <a:rPr lang="en-US" sz="4800" b="1" i="1" dirty="0" smtClean="0">
                <a:solidFill>
                  <a:schemeClr val="tx2">
                    <a:lumMod val="75000"/>
                  </a:schemeClr>
                </a:solidFill>
              </a:rPr>
              <a:t>“Knowledge comes from experience, everything else is [only] information”.</a:t>
            </a:r>
          </a:p>
          <a:p>
            <a:r>
              <a:rPr lang="en-US" b="1" i="1" dirty="0" smtClean="0">
                <a:solidFill>
                  <a:schemeClr val="tx2">
                    <a:lumMod val="75000"/>
                  </a:schemeClr>
                </a:solidFill>
              </a:rPr>
              <a:t>                                     Albert Einstein</a:t>
            </a:r>
            <a:endParaRPr lang="en-US" b="1" i="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089.jpg"/>
          <p:cNvPicPr>
            <a:picLocks noChangeAspect="1"/>
          </p:cNvPicPr>
          <p:nvPr/>
        </p:nvPicPr>
        <p:blipFill>
          <a:blip r:embed="rId3" cstate="print"/>
          <a:stretch>
            <a:fillRect/>
          </a:stretch>
        </p:blipFill>
        <p:spPr>
          <a:xfrm>
            <a:off x="990600" y="826401"/>
            <a:ext cx="7239000" cy="5879199"/>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1295400" y="76200"/>
            <a:ext cx="65532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fish + trees + skills = maritime culture </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alon and Genius.jpg"/>
          <p:cNvPicPr>
            <a:picLocks noChangeAspect="1"/>
          </p:cNvPicPr>
          <p:nvPr/>
        </p:nvPicPr>
        <p:blipFill>
          <a:blip r:embed="rId3" cstate="print"/>
          <a:stretch>
            <a:fillRect/>
          </a:stretch>
        </p:blipFill>
        <p:spPr>
          <a:xfrm>
            <a:off x="1828800" y="838200"/>
            <a:ext cx="5147422" cy="5867400"/>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381000" y="76200"/>
            <a:ext cx="83058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resources + ambition + skills = economic boom </a:t>
            </a:r>
            <a:endParaRPr lang="en-US" sz="3200" b="1" dirty="0">
              <a:solidFill>
                <a:srgbClr val="002060"/>
              </a:solidFill>
            </a:endParaRPr>
          </a:p>
        </p:txBody>
      </p:sp>
      <p:sp>
        <p:nvSpPr>
          <p:cNvPr id="4" name="TextBox 3"/>
          <p:cNvSpPr txBox="1"/>
          <p:nvPr/>
        </p:nvSpPr>
        <p:spPr>
          <a:xfrm>
            <a:off x="7162800" y="2438400"/>
            <a:ext cx="1828800" cy="1015663"/>
          </a:xfrm>
          <a:prstGeom prst="rect">
            <a:avLst/>
          </a:prstGeom>
          <a:solidFill>
            <a:schemeClr val="bg1">
              <a:lumMod val="85000"/>
            </a:schemeClr>
          </a:solidFill>
          <a:ln w="38100">
            <a:solidFill>
              <a:schemeClr val="tx1"/>
            </a:solidFill>
          </a:ln>
        </p:spPr>
        <p:txBody>
          <a:bodyPr wrap="square" rtlCol="0">
            <a:spAutoFit/>
          </a:bodyPr>
          <a:lstStyle/>
          <a:p>
            <a:r>
              <a:rPr lang="en-US" sz="2000" b="1" dirty="0" smtClean="0">
                <a:solidFill>
                  <a:srgbClr val="002060"/>
                </a:solidFill>
              </a:rPr>
              <a:t>bigger boats… bigger nets… </a:t>
            </a:r>
          </a:p>
          <a:p>
            <a:r>
              <a:rPr lang="en-US" sz="2000" b="1" dirty="0" smtClean="0">
                <a:solidFill>
                  <a:srgbClr val="002060"/>
                </a:solidFill>
              </a:rPr>
              <a:t>bigger engines!</a:t>
            </a:r>
            <a:endParaRPr lang="en-US" sz="2000" b="1" dirty="0">
              <a:solidFill>
                <a:srgbClr val="002060"/>
              </a:solidFill>
            </a:endParaRPr>
          </a:p>
        </p:txBody>
      </p:sp>
      <p:sp>
        <p:nvSpPr>
          <p:cNvPr id="5" name="TextBox 4"/>
          <p:cNvSpPr txBox="1"/>
          <p:nvPr/>
        </p:nvSpPr>
        <p:spPr>
          <a:xfrm>
            <a:off x="3124200" y="5943600"/>
            <a:ext cx="2667000" cy="400110"/>
          </a:xfrm>
          <a:prstGeom prst="rect">
            <a:avLst/>
          </a:prstGeom>
          <a:solidFill>
            <a:schemeClr val="bg1">
              <a:lumMod val="85000"/>
            </a:schemeClr>
          </a:solidFill>
          <a:ln w="38100">
            <a:solidFill>
              <a:schemeClr val="tx1"/>
            </a:solidFill>
          </a:ln>
        </p:spPr>
        <p:txBody>
          <a:bodyPr wrap="square" rtlCol="0">
            <a:spAutoFit/>
          </a:bodyPr>
          <a:lstStyle/>
          <a:p>
            <a:r>
              <a:rPr lang="en-US" sz="2000" b="1" dirty="0" smtClean="0">
                <a:solidFill>
                  <a:srgbClr val="FF0000"/>
                </a:solidFill>
              </a:rPr>
              <a:t>But was it sustainable?</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570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15.jpg"/>
          <p:cNvPicPr>
            <a:picLocks noChangeAspect="1"/>
          </p:cNvPicPr>
          <p:nvPr/>
        </p:nvPicPr>
        <p:blipFill>
          <a:blip r:embed="rId3" cstate="print"/>
          <a:stretch>
            <a:fillRect/>
          </a:stretch>
        </p:blipFill>
        <p:spPr>
          <a:xfrm>
            <a:off x="215536" y="914400"/>
            <a:ext cx="8699863" cy="5638800"/>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152400" y="152400"/>
            <a:ext cx="88392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changing conditions - time to go another direction   </a:t>
            </a:r>
            <a:endParaRPr lang="en-US" sz="3200" b="1" dirty="0">
              <a:solidFill>
                <a:srgbClr val="002060"/>
              </a:solidFill>
            </a:endParaRPr>
          </a:p>
        </p:txBody>
      </p:sp>
      <p:sp>
        <p:nvSpPr>
          <p:cNvPr id="4" name="TextBox 3"/>
          <p:cNvSpPr txBox="1"/>
          <p:nvPr/>
        </p:nvSpPr>
        <p:spPr>
          <a:xfrm>
            <a:off x="2438400" y="5715000"/>
            <a:ext cx="48006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But which way should I go?</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01.jpg"/>
          <p:cNvPicPr>
            <a:picLocks noChangeAspect="1"/>
          </p:cNvPicPr>
          <p:nvPr/>
        </p:nvPicPr>
        <p:blipFill>
          <a:blip r:embed="rId3" cstate="print"/>
          <a:stretch>
            <a:fillRect/>
          </a:stretch>
        </p:blipFill>
        <p:spPr>
          <a:xfrm>
            <a:off x="228600" y="914400"/>
            <a:ext cx="8686800" cy="5791200"/>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838200" y="152400"/>
            <a:ext cx="75438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t> </a:t>
            </a:r>
            <a:r>
              <a:rPr lang="en-US" sz="3200" b="1" dirty="0" smtClean="0">
                <a:solidFill>
                  <a:srgbClr val="002060"/>
                </a:solidFill>
              </a:rPr>
              <a:t>set</a:t>
            </a:r>
            <a:r>
              <a:rPr lang="en-US" sz="3200" b="1" dirty="0" smtClean="0"/>
              <a:t> </a:t>
            </a:r>
            <a:r>
              <a:rPr lang="en-US" sz="3200" b="1" dirty="0" smtClean="0">
                <a:solidFill>
                  <a:srgbClr val="002060"/>
                </a:solidFill>
              </a:rPr>
              <a:t>a new direction – create a new mission</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ORWXPC5A.jpg"/>
          <p:cNvPicPr>
            <a:picLocks noChangeAspect="1"/>
          </p:cNvPicPr>
          <p:nvPr/>
        </p:nvPicPr>
        <p:blipFill>
          <a:blip r:embed="rId2" cstate="print"/>
          <a:stretch>
            <a:fillRect/>
          </a:stretch>
        </p:blipFill>
        <p:spPr>
          <a:xfrm>
            <a:off x="5715000" y="3082636"/>
            <a:ext cx="3197901" cy="3546764"/>
          </a:xfrm>
          <a:prstGeom prst="rect">
            <a:avLst/>
          </a:prstGeom>
          <a:ln w="88900" cap="sq" cmpd="thickThin">
            <a:solidFill>
              <a:srgbClr val="000000"/>
            </a:solidFill>
            <a:prstDash val="solid"/>
            <a:miter lim="800000"/>
          </a:ln>
          <a:effectLst>
            <a:innerShdw blurRad="76200">
              <a:srgbClr val="000000"/>
            </a:innerShdw>
          </a:effectLst>
        </p:spPr>
      </p:pic>
      <p:sp>
        <p:nvSpPr>
          <p:cNvPr id="6" name="TextBox 5"/>
          <p:cNvSpPr txBox="1"/>
          <p:nvPr/>
        </p:nvSpPr>
        <p:spPr>
          <a:xfrm>
            <a:off x="152400" y="919401"/>
            <a:ext cx="5334000" cy="5786199"/>
          </a:xfrm>
          <a:prstGeom prst="rect">
            <a:avLst/>
          </a:prstGeom>
          <a:solidFill>
            <a:schemeClr val="bg1">
              <a:lumMod val="85000"/>
            </a:schemeClr>
          </a:solidFill>
          <a:ln w="38100">
            <a:solidFill>
              <a:schemeClr val="tx1"/>
            </a:solidFill>
          </a:ln>
        </p:spPr>
        <p:txBody>
          <a:bodyPr wrap="square" rtlCol="0">
            <a:spAutoFit/>
          </a:bodyPr>
          <a:lstStyle/>
          <a:p>
            <a:r>
              <a:rPr lang="en-US" sz="4400" b="1" i="1" dirty="0" smtClean="0">
                <a:solidFill>
                  <a:srgbClr val="002060"/>
                </a:solidFill>
              </a:rPr>
              <a:t>“You never change things by fighting the existing reality.  To change something; build a new model that makes the existing model obsolete.”</a:t>
            </a:r>
          </a:p>
          <a:p>
            <a:r>
              <a:rPr lang="en-US" b="1" i="1" dirty="0" smtClean="0">
                <a:solidFill>
                  <a:srgbClr val="002060"/>
                </a:solidFill>
              </a:rPr>
              <a:t>                                                       </a:t>
            </a:r>
            <a:r>
              <a:rPr lang="en-US" b="1" dirty="0" smtClean="0">
                <a:solidFill>
                  <a:srgbClr val="002060"/>
                </a:solidFill>
              </a:rPr>
              <a:t>Buckminster Fuller</a:t>
            </a:r>
            <a:endParaRPr lang="en-US" b="1" dirty="0">
              <a:solidFill>
                <a:srgbClr val="002060"/>
              </a:solidFill>
            </a:endParaRPr>
          </a:p>
        </p:txBody>
      </p:sp>
      <p:sp>
        <p:nvSpPr>
          <p:cNvPr id="8" name="TextBox 7"/>
          <p:cNvSpPr txBox="1"/>
          <p:nvPr/>
        </p:nvSpPr>
        <p:spPr>
          <a:xfrm>
            <a:off x="1600200" y="152400"/>
            <a:ext cx="58674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engage in transformative action</a:t>
            </a:r>
            <a:endParaRPr lang="en-US" sz="3200" b="1" dirty="0">
              <a:solidFill>
                <a:srgbClr val="002060"/>
              </a:solidFill>
            </a:endParaRPr>
          </a:p>
        </p:txBody>
      </p:sp>
      <p:sp>
        <p:nvSpPr>
          <p:cNvPr id="11" name="TextBox 10"/>
          <p:cNvSpPr txBox="1"/>
          <p:nvPr/>
        </p:nvSpPr>
        <p:spPr>
          <a:xfrm>
            <a:off x="5638800" y="1143000"/>
            <a:ext cx="3276600" cy="1569660"/>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thinking beyond current systems &amp; outdated models   </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inier Behind Commencement Chris Yetter jpg.jpg"/>
          <p:cNvPicPr>
            <a:picLocks noChangeAspect="1"/>
          </p:cNvPicPr>
          <p:nvPr/>
        </p:nvPicPr>
        <p:blipFill>
          <a:blip r:embed="rId3" cstate="print"/>
          <a:stretch>
            <a:fillRect/>
          </a:stretch>
        </p:blipFill>
        <p:spPr>
          <a:xfrm>
            <a:off x="228600" y="823359"/>
            <a:ext cx="8686800" cy="5882241"/>
          </a:xfrm>
          <a:prstGeom prst="rect">
            <a:avLst/>
          </a:prstGeom>
          <a:ln w="76200" cap="sq" cmpd="thickThin">
            <a:solidFill>
              <a:srgbClr val="000000"/>
            </a:solidFill>
            <a:prstDash val="solid"/>
            <a:miter lim="800000"/>
          </a:ln>
          <a:effectLst>
            <a:innerShdw blurRad="76200">
              <a:srgbClr val="000000"/>
            </a:innerShdw>
          </a:effectLst>
        </p:spPr>
      </p:pic>
      <p:sp>
        <p:nvSpPr>
          <p:cNvPr id="5" name="TextBox 4"/>
          <p:cNvSpPr txBox="1"/>
          <p:nvPr/>
        </p:nvSpPr>
        <p:spPr>
          <a:xfrm>
            <a:off x="2133600" y="76200"/>
            <a:ext cx="53340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give new life to old meanings   </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555.jpg"/>
          <p:cNvPicPr>
            <a:picLocks noChangeAspect="1"/>
          </p:cNvPicPr>
          <p:nvPr/>
        </p:nvPicPr>
        <p:blipFill>
          <a:blip r:embed="rId3" cstate="print"/>
          <a:stretch>
            <a:fillRect/>
          </a:stretch>
        </p:blipFill>
        <p:spPr>
          <a:xfrm>
            <a:off x="152400" y="838200"/>
            <a:ext cx="8801100" cy="5867400"/>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2438400" y="76200"/>
            <a:ext cx="44958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t> </a:t>
            </a:r>
            <a:r>
              <a:rPr lang="en-US" sz="3200" b="1" dirty="0" smtClean="0">
                <a:solidFill>
                  <a:srgbClr val="002060"/>
                </a:solidFill>
              </a:rPr>
              <a:t>heritage was our anchor </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554.jpg"/>
          <p:cNvPicPr>
            <a:picLocks noChangeAspect="1"/>
          </p:cNvPicPr>
          <p:nvPr/>
        </p:nvPicPr>
        <p:blipFill>
          <a:blip r:embed="rId3" cstate="print"/>
          <a:stretch>
            <a:fillRect/>
          </a:stretch>
        </p:blipFill>
        <p:spPr>
          <a:xfrm>
            <a:off x="152400" y="152400"/>
            <a:ext cx="8839200" cy="6553200"/>
          </a:xfrm>
          <a:prstGeom prst="rect">
            <a:avLst/>
          </a:prstGeom>
          <a:ln w="76200" cap="sq" cmpd="thickThin">
            <a:solidFill>
              <a:srgbClr val="000000"/>
            </a:solidFill>
            <a:prstDash val="solid"/>
            <a:miter lim="800000"/>
          </a:ln>
          <a:effectLst>
            <a:innerShdw blurRad="76200">
              <a:srgbClr val="000000"/>
            </a:innerShdw>
          </a:effectLst>
        </p:spPr>
      </p:pic>
      <p:sp>
        <p:nvSpPr>
          <p:cNvPr id="5" name="TextBox 4"/>
          <p:cNvSpPr txBox="1"/>
          <p:nvPr/>
        </p:nvSpPr>
        <p:spPr>
          <a:xfrm>
            <a:off x="381000" y="5334000"/>
            <a:ext cx="8915400" cy="1384995"/>
          </a:xfrm>
          <a:prstGeom prst="rect">
            <a:avLst/>
          </a:prstGeom>
          <a:noFill/>
        </p:spPr>
        <p:txBody>
          <a:bodyPr wrap="square" rtlCol="0">
            <a:spAutoFit/>
          </a:bodyPr>
          <a:lstStyle/>
          <a:p>
            <a:r>
              <a:rPr lang="en-US" sz="2800" b="1" dirty="0" smtClean="0">
                <a:solidFill>
                  <a:srgbClr val="002060"/>
                </a:solidFill>
              </a:rPr>
              <a:t>Maritime Heritage in the </a:t>
            </a:r>
          </a:p>
          <a:p>
            <a:r>
              <a:rPr lang="en-US" sz="2800" b="1" dirty="0" smtClean="0">
                <a:solidFill>
                  <a:srgbClr val="002060"/>
                </a:solidFill>
              </a:rPr>
              <a:t>Service of Education and</a:t>
            </a:r>
          </a:p>
          <a:p>
            <a:r>
              <a:rPr lang="en-US" sz="2800" b="1" dirty="0" smtClean="0">
                <a:solidFill>
                  <a:srgbClr val="002060"/>
                </a:solidFill>
              </a:rPr>
              <a:t>Social Entrepreneurship: Cultural Lecture and Dialogue.</a:t>
            </a:r>
            <a:endParaRPr lang="en-US" sz="2800" b="1" dirty="0">
              <a:solidFill>
                <a:srgbClr val="002060"/>
              </a:solidFill>
            </a:endParaRPr>
          </a:p>
        </p:txBody>
      </p:sp>
      <p:sp>
        <p:nvSpPr>
          <p:cNvPr id="6" name="TextBox 5"/>
          <p:cNvSpPr txBox="1"/>
          <p:nvPr/>
        </p:nvSpPr>
        <p:spPr>
          <a:xfrm>
            <a:off x="838200" y="533400"/>
            <a:ext cx="8382000" cy="923330"/>
          </a:xfrm>
          <a:prstGeom prst="rect">
            <a:avLst/>
          </a:prstGeom>
          <a:noFill/>
        </p:spPr>
        <p:txBody>
          <a:bodyPr wrap="square" rtlCol="0">
            <a:spAutoFit/>
          </a:bodyPr>
          <a:lstStyle/>
          <a:p>
            <a:r>
              <a:rPr lang="en-US" sz="5400" i="1" dirty="0" smtClean="0">
                <a:solidFill>
                  <a:srgbClr val="002060"/>
                </a:solidFill>
                <a:latin typeface="Britannic Bold" pitchFamily="34" charset="0"/>
              </a:rPr>
              <a:t>Stories from the Galley</a:t>
            </a:r>
            <a:endParaRPr lang="en-US" sz="5400" i="1" dirty="0">
              <a:solidFill>
                <a:srgbClr val="002060"/>
              </a:solidFill>
              <a:latin typeface="Britannic Bold"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454.jpg"/>
          <p:cNvPicPr>
            <a:picLocks noChangeAspect="1"/>
          </p:cNvPicPr>
          <p:nvPr/>
        </p:nvPicPr>
        <p:blipFill>
          <a:blip r:embed="rId2" cstate="print"/>
          <a:stretch>
            <a:fillRect/>
          </a:stretch>
        </p:blipFill>
        <p:spPr>
          <a:xfrm>
            <a:off x="381001" y="817747"/>
            <a:ext cx="8458200" cy="3982854"/>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2286000" y="76200"/>
            <a:ext cx="46482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seafaring was our culture</a:t>
            </a:r>
            <a:endParaRPr lang="en-US" sz="3200" b="1" dirty="0">
              <a:solidFill>
                <a:srgbClr val="002060"/>
              </a:solidFill>
            </a:endParaRPr>
          </a:p>
        </p:txBody>
      </p:sp>
      <p:pic>
        <p:nvPicPr>
          <p:cNvPr id="5" name="Picture 4" descr="IMG_1007.jpg"/>
          <p:cNvPicPr>
            <a:picLocks noChangeAspect="1"/>
          </p:cNvPicPr>
          <p:nvPr/>
        </p:nvPicPr>
        <p:blipFill>
          <a:blip r:embed="rId3" cstate="print"/>
          <a:stretch>
            <a:fillRect/>
          </a:stretch>
        </p:blipFill>
        <p:spPr>
          <a:xfrm>
            <a:off x="152400" y="5029200"/>
            <a:ext cx="2667000" cy="1676399"/>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descr="2031 A&amp;S scr jpg.jpg"/>
          <p:cNvPicPr>
            <a:picLocks noChangeAspect="1"/>
          </p:cNvPicPr>
          <p:nvPr/>
        </p:nvPicPr>
        <p:blipFill>
          <a:blip r:embed="rId4" cstate="print"/>
          <a:stretch>
            <a:fillRect/>
          </a:stretch>
        </p:blipFill>
        <p:spPr>
          <a:xfrm>
            <a:off x="6400801" y="5029200"/>
            <a:ext cx="2590800" cy="1678076"/>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Skipjack Races 052.JPG"/>
          <p:cNvPicPr>
            <a:picLocks noChangeAspect="1"/>
          </p:cNvPicPr>
          <p:nvPr/>
        </p:nvPicPr>
        <p:blipFill>
          <a:blip r:embed="rId5" cstate="print"/>
          <a:stretch>
            <a:fillRect/>
          </a:stretch>
        </p:blipFill>
        <p:spPr>
          <a:xfrm>
            <a:off x="3048000" y="4572000"/>
            <a:ext cx="3124200" cy="21336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770.jpg"/>
          <p:cNvPicPr>
            <a:picLocks noChangeAspect="1"/>
          </p:cNvPicPr>
          <p:nvPr/>
        </p:nvPicPr>
        <p:blipFill>
          <a:blip r:embed="rId3" cstate="print"/>
          <a:stretch>
            <a:fillRect/>
          </a:stretch>
        </p:blipFill>
        <p:spPr>
          <a:xfrm>
            <a:off x="152400" y="812800"/>
            <a:ext cx="8839200" cy="5892800"/>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0" y="76200"/>
            <a:ext cx="91440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t> </a:t>
            </a:r>
            <a:r>
              <a:rPr lang="en-US" sz="3200" b="1" dirty="0" smtClean="0">
                <a:solidFill>
                  <a:srgbClr val="002060"/>
                </a:solidFill>
              </a:rPr>
              <a:t>heritage &amp; culture need to remain chained together</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557.jpg"/>
          <p:cNvPicPr>
            <a:picLocks noChangeAspect="1"/>
          </p:cNvPicPr>
          <p:nvPr/>
        </p:nvPicPr>
        <p:blipFill>
          <a:blip r:embed="rId3" cstate="print"/>
          <a:stretch>
            <a:fillRect/>
          </a:stretch>
        </p:blipFill>
        <p:spPr>
          <a:xfrm>
            <a:off x="190500" y="838200"/>
            <a:ext cx="8801100" cy="5867400"/>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1066800" y="76200"/>
            <a:ext cx="70866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and we are the links that form that chain</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101025"/>
            <a:ext cx="24384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a new model</a:t>
            </a:r>
            <a:endParaRPr lang="en-US" sz="3200" b="1" dirty="0">
              <a:solidFill>
                <a:srgbClr val="002060"/>
              </a:solidFill>
            </a:endParaRPr>
          </a:p>
        </p:txBody>
      </p:sp>
      <p:pic>
        <p:nvPicPr>
          <p:cNvPr id="3" name="Picture 2" descr="Anchor CU.jpg"/>
          <p:cNvPicPr>
            <a:picLocks noChangeAspect="1"/>
          </p:cNvPicPr>
          <p:nvPr/>
        </p:nvPicPr>
        <p:blipFill>
          <a:blip r:embed="rId2" cstate="print"/>
          <a:stretch>
            <a:fillRect/>
          </a:stretch>
        </p:blipFill>
        <p:spPr>
          <a:xfrm>
            <a:off x="1524000" y="898510"/>
            <a:ext cx="6172200" cy="5850432"/>
          </a:xfrm>
          <a:prstGeom prst="rect">
            <a:avLst/>
          </a:prstGeom>
          <a:ln w="57150">
            <a:solidFill>
              <a:srgbClr val="C00000"/>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saic2.jpg"/>
          <p:cNvPicPr>
            <a:picLocks noChangeAspect="1"/>
          </p:cNvPicPr>
          <p:nvPr/>
        </p:nvPicPr>
        <p:blipFill>
          <a:blip r:embed="rId3" cstate="print"/>
          <a:stretch>
            <a:fillRect/>
          </a:stretch>
        </p:blipFill>
        <p:spPr>
          <a:xfrm>
            <a:off x="457200" y="3149600"/>
            <a:ext cx="5219700" cy="34798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CHA_logo.tif"/>
          <p:cNvPicPr>
            <a:picLocks noChangeAspect="1"/>
          </p:cNvPicPr>
          <p:nvPr/>
        </p:nvPicPr>
        <p:blipFill>
          <a:blip r:embed="rId4" cstate="print"/>
          <a:stretch>
            <a:fillRect/>
          </a:stretch>
        </p:blipFill>
        <p:spPr>
          <a:xfrm>
            <a:off x="304800" y="304800"/>
            <a:ext cx="1326988" cy="2514601"/>
          </a:xfrm>
          <a:prstGeom prst="rect">
            <a:avLst/>
          </a:prstGeom>
          <a:solidFill>
            <a:schemeClr val="bg1">
              <a:lumMod val="85000"/>
            </a:schemeClr>
          </a:solidFill>
          <a:ln w="88900" cap="sq" cmpd="thickThin">
            <a:solidFill>
              <a:srgbClr val="000000"/>
            </a:solidFill>
            <a:prstDash val="solid"/>
            <a:miter lim="800000"/>
          </a:ln>
          <a:effectLst>
            <a:innerShdw blurRad="76200">
              <a:srgbClr val="000000"/>
            </a:innerShdw>
          </a:effectLst>
        </p:spPr>
      </p:pic>
      <p:pic>
        <p:nvPicPr>
          <p:cNvPr id="4" name="Picture 3" descr="img_0652-cc.jpg"/>
          <p:cNvPicPr>
            <a:picLocks noChangeAspect="1"/>
          </p:cNvPicPr>
          <p:nvPr/>
        </p:nvPicPr>
        <p:blipFill>
          <a:blip r:embed="rId5" cstate="print"/>
          <a:stretch>
            <a:fillRect/>
          </a:stretch>
        </p:blipFill>
        <p:spPr>
          <a:xfrm>
            <a:off x="6172200" y="4724400"/>
            <a:ext cx="2743200" cy="182880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commencement with seagull adj jpg.jpg"/>
          <p:cNvPicPr>
            <a:picLocks noChangeAspect="1"/>
          </p:cNvPicPr>
          <p:nvPr/>
        </p:nvPicPr>
        <p:blipFill>
          <a:blip r:embed="rId6" cstate="print"/>
          <a:stretch>
            <a:fillRect/>
          </a:stretch>
        </p:blipFill>
        <p:spPr>
          <a:xfrm>
            <a:off x="6172200" y="228600"/>
            <a:ext cx="2743200" cy="18288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20130222066.JPG"/>
          <p:cNvPicPr>
            <a:picLocks noChangeAspect="1"/>
          </p:cNvPicPr>
          <p:nvPr/>
        </p:nvPicPr>
        <p:blipFill>
          <a:blip r:embed="rId7" cstate="print"/>
          <a:stretch>
            <a:fillRect/>
          </a:stretch>
        </p:blipFill>
        <p:spPr>
          <a:xfrm>
            <a:off x="6172200" y="2438400"/>
            <a:ext cx="2743200" cy="1828800"/>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7315200" y="1885890"/>
            <a:ext cx="1447800" cy="400110"/>
          </a:xfrm>
          <a:prstGeom prst="rect">
            <a:avLst/>
          </a:prstGeom>
          <a:solidFill>
            <a:schemeClr val="bg1">
              <a:lumMod val="85000"/>
            </a:schemeClr>
          </a:solidFill>
          <a:ln w="38100">
            <a:solidFill>
              <a:schemeClr val="tx1"/>
            </a:solidFill>
          </a:ln>
        </p:spPr>
        <p:txBody>
          <a:bodyPr wrap="square" rtlCol="0">
            <a:spAutoFit/>
          </a:bodyPr>
          <a:lstStyle/>
          <a:p>
            <a:r>
              <a:rPr lang="en-US" sz="2000" b="1" dirty="0" smtClean="0">
                <a:solidFill>
                  <a:srgbClr val="002060"/>
                </a:solidFill>
              </a:rPr>
              <a:t>The Vessels</a:t>
            </a:r>
            <a:endParaRPr lang="en-US" sz="2000" b="1" dirty="0">
              <a:solidFill>
                <a:srgbClr val="002060"/>
              </a:solidFill>
            </a:endParaRPr>
          </a:p>
        </p:txBody>
      </p:sp>
      <p:sp>
        <p:nvSpPr>
          <p:cNvPr id="8" name="TextBox 7"/>
          <p:cNvSpPr txBox="1"/>
          <p:nvPr/>
        </p:nvSpPr>
        <p:spPr>
          <a:xfrm>
            <a:off x="6705600" y="4171890"/>
            <a:ext cx="1295400" cy="400110"/>
          </a:xfrm>
          <a:prstGeom prst="rect">
            <a:avLst/>
          </a:prstGeom>
          <a:solidFill>
            <a:schemeClr val="bg1">
              <a:lumMod val="85000"/>
            </a:schemeClr>
          </a:solidFill>
          <a:ln w="38100">
            <a:solidFill>
              <a:schemeClr val="tx1"/>
            </a:solidFill>
          </a:ln>
        </p:spPr>
        <p:txBody>
          <a:bodyPr wrap="square" rtlCol="0">
            <a:spAutoFit/>
          </a:bodyPr>
          <a:lstStyle/>
          <a:p>
            <a:r>
              <a:rPr lang="en-US" sz="2000" b="1" dirty="0" smtClean="0">
                <a:solidFill>
                  <a:srgbClr val="002060"/>
                </a:solidFill>
              </a:rPr>
              <a:t> The Skills</a:t>
            </a:r>
            <a:endParaRPr lang="en-US" sz="2000" b="1" dirty="0">
              <a:solidFill>
                <a:srgbClr val="002060"/>
              </a:solidFill>
            </a:endParaRPr>
          </a:p>
        </p:txBody>
      </p:sp>
      <p:sp>
        <p:nvSpPr>
          <p:cNvPr id="9" name="TextBox 8"/>
          <p:cNvSpPr txBox="1"/>
          <p:nvPr/>
        </p:nvSpPr>
        <p:spPr>
          <a:xfrm>
            <a:off x="7391400" y="6324600"/>
            <a:ext cx="1371600" cy="400110"/>
          </a:xfrm>
          <a:prstGeom prst="rect">
            <a:avLst/>
          </a:prstGeom>
          <a:solidFill>
            <a:schemeClr val="bg1">
              <a:lumMod val="85000"/>
            </a:schemeClr>
          </a:solidFill>
          <a:ln w="38100">
            <a:solidFill>
              <a:schemeClr val="tx1"/>
            </a:solidFill>
          </a:ln>
        </p:spPr>
        <p:txBody>
          <a:bodyPr wrap="square" rtlCol="0">
            <a:spAutoFit/>
          </a:bodyPr>
          <a:lstStyle/>
          <a:p>
            <a:r>
              <a:rPr lang="en-US" sz="2000" b="1" dirty="0" smtClean="0">
                <a:solidFill>
                  <a:srgbClr val="002060"/>
                </a:solidFill>
              </a:rPr>
              <a:t>The Stories</a:t>
            </a:r>
            <a:endParaRPr lang="en-US" sz="2000" b="1" dirty="0">
              <a:solidFill>
                <a:srgbClr val="002060"/>
              </a:solidFill>
            </a:endParaRPr>
          </a:p>
        </p:txBody>
      </p:sp>
      <p:sp>
        <p:nvSpPr>
          <p:cNvPr id="11" name="TextBox 10"/>
          <p:cNvSpPr txBox="1"/>
          <p:nvPr/>
        </p:nvSpPr>
        <p:spPr>
          <a:xfrm>
            <a:off x="1981200" y="228600"/>
            <a:ext cx="3733800" cy="2667000"/>
          </a:xfrm>
          <a:prstGeom prst="rect">
            <a:avLst/>
          </a:prstGeom>
          <a:solidFill>
            <a:schemeClr val="bg1">
              <a:lumMod val="85000"/>
            </a:schemeClr>
          </a:solidFill>
          <a:ln w="57150">
            <a:solidFill>
              <a:schemeClr val="tx1"/>
            </a:solidFill>
          </a:ln>
        </p:spPr>
        <p:txBody>
          <a:bodyPr wrap="square" rtlCol="0">
            <a:spAutoFit/>
          </a:bodyPr>
          <a:lstStyle/>
          <a:p>
            <a:r>
              <a:rPr lang="en-US" sz="2800" b="1" dirty="0" smtClean="0">
                <a:solidFill>
                  <a:srgbClr val="002060"/>
                </a:solidFill>
              </a:rPr>
              <a:t>Built on real experience  </a:t>
            </a:r>
          </a:p>
          <a:p>
            <a:r>
              <a:rPr lang="en-US" sz="2800" b="1" dirty="0" smtClean="0">
                <a:solidFill>
                  <a:srgbClr val="002060"/>
                </a:solidFill>
              </a:rPr>
              <a:t>working in the field of maritime occupations,  historic preservation, traditional skill training and heritage tourism.</a:t>
            </a:r>
            <a:endParaRPr lang="en-US" sz="2800" b="1" dirty="0">
              <a:solidFill>
                <a:srgbClr val="002060"/>
              </a:solidFill>
            </a:endParaRPr>
          </a:p>
        </p:txBody>
      </p:sp>
      <p:sp>
        <p:nvSpPr>
          <p:cNvPr id="12" name="TextBox 11"/>
          <p:cNvSpPr txBox="1"/>
          <p:nvPr/>
        </p:nvSpPr>
        <p:spPr>
          <a:xfrm>
            <a:off x="4343400" y="5715000"/>
            <a:ext cx="1447800" cy="738664"/>
          </a:xfrm>
          <a:prstGeom prst="rect">
            <a:avLst/>
          </a:prstGeom>
          <a:solidFill>
            <a:schemeClr val="bg1">
              <a:lumMod val="85000"/>
            </a:schemeClr>
          </a:solidFill>
          <a:ln w="38100">
            <a:solidFill>
              <a:schemeClr val="tx1"/>
            </a:solidFill>
          </a:ln>
        </p:spPr>
        <p:txBody>
          <a:bodyPr wrap="square" rtlCol="0">
            <a:spAutoFit/>
          </a:bodyPr>
          <a:lstStyle/>
          <a:p>
            <a:r>
              <a:rPr lang="en-US" sz="1400" b="1" dirty="0" smtClean="0">
                <a:solidFill>
                  <a:srgbClr val="002060"/>
                </a:solidFill>
              </a:rPr>
              <a:t>Mike V. Mosaic,</a:t>
            </a:r>
          </a:p>
          <a:p>
            <a:r>
              <a:rPr lang="en-US" sz="1400" b="1" dirty="0" smtClean="0">
                <a:solidFill>
                  <a:srgbClr val="002060"/>
                </a:solidFill>
              </a:rPr>
              <a:t>National Harbor    Washington DC</a:t>
            </a:r>
            <a:endParaRPr lang="en-US" sz="1400" b="1" dirty="0">
              <a:solidFill>
                <a:srgbClr val="00206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71600"/>
            <a:ext cx="8534400" cy="4770537"/>
          </a:xfrm>
          <a:prstGeom prst="rect">
            <a:avLst/>
          </a:prstGeom>
          <a:solidFill>
            <a:schemeClr val="bg1">
              <a:lumMod val="85000"/>
            </a:schemeClr>
          </a:solidFill>
          <a:ln w="76200">
            <a:solidFill>
              <a:schemeClr val="tx1"/>
            </a:solidFill>
          </a:ln>
        </p:spPr>
        <p:txBody>
          <a:bodyPr wrap="square" rtlCol="0">
            <a:spAutoFit/>
          </a:bodyPr>
          <a:lstStyle/>
          <a:p>
            <a:r>
              <a:rPr lang="en-US" sz="4000" b="1" dirty="0" smtClean="0">
                <a:solidFill>
                  <a:srgbClr val="002060"/>
                </a:solidFill>
              </a:rPr>
              <a:t> transforming private heritage </a:t>
            </a:r>
          </a:p>
          <a:p>
            <a:r>
              <a:rPr lang="en-US" sz="4000" b="1" dirty="0" smtClean="0">
                <a:solidFill>
                  <a:srgbClr val="002060"/>
                </a:solidFill>
              </a:rPr>
              <a:t>                        into public programming...</a:t>
            </a:r>
          </a:p>
          <a:p>
            <a:pPr>
              <a:buFont typeface="Wingdings" pitchFamily="2" charset="2"/>
              <a:buChar char="Ø"/>
            </a:pPr>
            <a:r>
              <a:rPr lang="en-US" sz="2800" b="1" dirty="0" smtClean="0">
                <a:solidFill>
                  <a:srgbClr val="002060"/>
                </a:solidFill>
              </a:rPr>
              <a:t>Traditional Shipwright Apprenticeships</a:t>
            </a:r>
          </a:p>
          <a:p>
            <a:pPr>
              <a:buFont typeface="Wingdings" pitchFamily="2" charset="2"/>
              <a:buChar char="Ø"/>
            </a:pPr>
            <a:r>
              <a:rPr lang="en-US" sz="2800" b="1" dirty="0" smtClean="0">
                <a:solidFill>
                  <a:srgbClr val="002060"/>
                </a:solidFill>
              </a:rPr>
              <a:t>Cultural &amp; Environmental Seafaring Education</a:t>
            </a:r>
          </a:p>
          <a:p>
            <a:pPr>
              <a:buFont typeface="Wingdings" pitchFamily="2" charset="2"/>
              <a:buChar char="Ø"/>
            </a:pPr>
            <a:r>
              <a:rPr lang="en-US" sz="2800" b="1" dirty="0" smtClean="0">
                <a:solidFill>
                  <a:srgbClr val="002060"/>
                </a:solidFill>
              </a:rPr>
              <a:t> Prison Inmate Training/Rehabilitation</a:t>
            </a:r>
          </a:p>
          <a:p>
            <a:pPr>
              <a:buFont typeface="Wingdings" pitchFamily="2" charset="2"/>
              <a:buChar char="Ø"/>
            </a:pPr>
            <a:r>
              <a:rPr lang="en-US" sz="2800" b="1" dirty="0" smtClean="0">
                <a:solidFill>
                  <a:srgbClr val="002060"/>
                </a:solidFill>
              </a:rPr>
              <a:t> Traveling Maritime Skill Demonstrations for Kids</a:t>
            </a:r>
          </a:p>
          <a:p>
            <a:pPr>
              <a:buFont typeface="Wingdings" pitchFamily="2" charset="2"/>
              <a:buChar char="Ø"/>
            </a:pPr>
            <a:r>
              <a:rPr lang="en-US" sz="2800" b="1" dirty="0" smtClean="0">
                <a:solidFill>
                  <a:srgbClr val="002060"/>
                </a:solidFill>
              </a:rPr>
              <a:t> Heritage Tourism Tour Guide Training for Fishermen</a:t>
            </a:r>
          </a:p>
          <a:p>
            <a:pPr>
              <a:buFont typeface="Wingdings" pitchFamily="2" charset="2"/>
              <a:buChar char="Ø"/>
            </a:pPr>
            <a:r>
              <a:rPr lang="en-US" sz="2800" b="1" dirty="0" smtClean="0">
                <a:solidFill>
                  <a:srgbClr val="002060"/>
                </a:solidFill>
              </a:rPr>
              <a:t> Museum </a:t>
            </a:r>
            <a:r>
              <a:rPr lang="en-US" sz="2800" b="1" i="1" dirty="0" smtClean="0">
                <a:solidFill>
                  <a:srgbClr val="002060"/>
                </a:solidFill>
              </a:rPr>
              <a:t>Apprentice for a Day </a:t>
            </a:r>
            <a:r>
              <a:rPr lang="en-US" sz="2800" b="1" dirty="0" smtClean="0">
                <a:solidFill>
                  <a:srgbClr val="002060"/>
                </a:solidFill>
              </a:rPr>
              <a:t>Programs </a:t>
            </a:r>
          </a:p>
          <a:p>
            <a:pPr>
              <a:buFont typeface="Wingdings" pitchFamily="2" charset="2"/>
              <a:buChar char="Ø"/>
            </a:pPr>
            <a:r>
              <a:rPr lang="en-US" sz="2800" b="1" dirty="0" smtClean="0">
                <a:solidFill>
                  <a:srgbClr val="002060"/>
                </a:solidFill>
              </a:rPr>
              <a:t> After School Youth Programs </a:t>
            </a:r>
          </a:p>
          <a:p>
            <a:r>
              <a:rPr lang="en-US" sz="2800" b="1" dirty="0" smtClean="0">
                <a:solidFill>
                  <a:srgbClr val="002060"/>
                </a:solidFill>
              </a:rPr>
              <a:t>  </a:t>
            </a:r>
            <a:endParaRPr lang="en-US" sz="2800" b="1" dirty="0">
              <a:solidFill>
                <a:srgbClr val="002060"/>
              </a:solidFill>
            </a:endParaRPr>
          </a:p>
        </p:txBody>
      </p:sp>
      <p:sp>
        <p:nvSpPr>
          <p:cNvPr id="3" name="TextBox 2"/>
          <p:cNvSpPr txBox="1"/>
          <p:nvPr/>
        </p:nvSpPr>
        <p:spPr>
          <a:xfrm>
            <a:off x="2971800" y="228600"/>
            <a:ext cx="30480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theory of action </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362200"/>
            <a:ext cx="74676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Example #1: shipwright apprentice training</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589.JPG"/>
          <p:cNvPicPr>
            <a:picLocks noChangeAspect="1"/>
          </p:cNvPicPr>
          <p:nvPr/>
        </p:nvPicPr>
        <p:blipFill>
          <a:blip r:embed="rId2" cstate="print"/>
          <a:stretch>
            <a:fillRect/>
          </a:stretch>
        </p:blipFill>
        <p:spPr>
          <a:xfrm>
            <a:off x="152400" y="114300"/>
            <a:ext cx="8839200" cy="6629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584.JPG"/>
          <p:cNvPicPr>
            <a:picLocks noChangeAspect="1"/>
          </p:cNvPicPr>
          <p:nvPr/>
        </p:nvPicPr>
        <p:blipFill>
          <a:blip r:embed="rId2" cstate="print"/>
          <a:stretch>
            <a:fillRect/>
          </a:stretch>
        </p:blipFill>
        <p:spPr>
          <a:xfrm>
            <a:off x="152400" y="114300"/>
            <a:ext cx="8839200" cy="6629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1362.JPG"/>
          <p:cNvPicPr>
            <a:picLocks noChangeAspect="1"/>
          </p:cNvPicPr>
          <p:nvPr/>
        </p:nvPicPr>
        <p:blipFill>
          <a:blip r:embed="rId2" cstate="print"/>
          <a:stretch>
            <a:fillRect/>
          </a:stretch>
        </p:blipFill>
        <p:spPr>
          <a:xfrm>
            <a:off x="152400" y="533400"/>
            <a:ext cx="4343400" cy="57912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DSC01369.JPG"/>
          <p:cNvPicPr>
            <a:picLocks noChangeAspect="1"/>
          </p:cNvPicPr>
          <p:nvPr/>
        </p:nvPicPr>
        <p:blipFill>
          <a:blip r:embed="rId3" cstate="print"/>
          <a:stretch>
            <a:fillRect/>
          </a:stretch>
        </p:blipFill>
        <p:spPr>
          <a:xfrm>
            <a:off x="4742708" y="533400"/>
            <a:ext cx="4230584" cy="5791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134.jpg"/>
          <p:cNvPicPr>
            <a:picLocks noChangeAspect="1"/>
          </p:cNvPicPr>
          <p:nvPr/>
        </p:nvPicPr>
        <p:blipFill>
          <a:blip r:embed="rId2" cstate="print"/>
          <a:stretch>
            <a:fillRect/>
          </a:stretch>
        </p:blipFill>
        <p:spPr>
          <a:xfrm>
            <a:off x="228600" y="838200"/>
            <a:ext cx="8686800" cy="5791200"/>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2514600" y="76200"/>
            <a:ext cx="40386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new faces – old stories</a:t>
            </a:r>
            <a:endParaRPr lang="en-US" sz="3200" b="1" i="1" dirty="0">
              <a:solidFill>
                <a:srgbClr val="002060"/>
              </a:solidFill>
            </a:endParaRPr>
          </a:p>
        </p:txBody>
      </p:sp>
      <p:sp>
        <p:nvSpPr>
          <p:cNvPr id="5" name="TextBox 4"/>
          <p:cNvSpPr txBox="1"/>
          <p:nvPr/>
        </p:nvSpPr>
        <p:spPr>
          <a:xfrm>
            <a:off x="381000" y="5602069"/>
            <a:ext cx="3048000" cy="923330"/>
          </a:xfrm>
          <a:prstGeom prst="rect">
            <a:avLst/>
          </a:prstGeom>
          <a:solidFill>
            <a:schemeClr val="bg1">
              <a:lumMod val="85000"/>
            </a:schemeClr>
          </a:solidFill>
          <a:ln w="38100">
            <a:solidFill>
              <a:schemeClr val="tx1"/>
            </a:solidFill>
          </a:ln>
        </p:spPr>
        <p:txBody>
          <a:bodyPr wrap="square" rtlCol="0">
            <a:spAutoFit/>
          </a:bodyPr>
          <a:lstStyle/>
          <a:p>
            <a:r>
              <a:rPr lang="en-US" b="1" dirty="0" smtClean="0">
                <a:solidFill>
                  <a:srgbClr val="002060"/>
                </a:solidFill>
              </a:rPr>
              <a:t>Teachers &amp; students during    a summer field experience, living and learning together.</a:t>
            </a:r>
            <a:endParaRPr lang="en-US" b="1" dirty="0">
              <a:solidFill>
                <a:srgbClr val="00206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5388.JPG"/>
          <p:cNvPicPr>
            <a:picLocks noChangeAspect="1"/>
          </p:cNvPicPr>
          <p:nvPr/>
        </p:nvPicPr>
        <p:blipFill>
          <a:blip r:embed="rId2" cstate="print"/>
          <a:stretch>
            <a:fillRect/>
          </a:stretch>
        </p:blipFill>
        <p:spPr>
          <a:xfrm>
            <a:off x="152400" y="114300"/>
            <a:ext cx="8839200" cy="6629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5369.JPG"/>
          <p:cNvPicPr>
            <a:picLocks noChangeAspect="1"/>
          </p:cNvPicPr>
          <p:nvPr/>
        </p:nvPicPr>
        <p:blipFill>
          <a:blip r:embed="rId2" cstate="print"/>
          <a:stretch>
            <a:fillRect/>
          </a:stretch>
        </p:blipFill>
        <p:spPr>
          <a:xfrm>
            <a:off x="152400" y="171450"/>
            <a:ext cx="8839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2786.JPG"/>
          <p:cNvPicPr>
            <a:picLocks noChangeAspect="1"/>
          </p:cNvPicPr>
          <p:nvPr/>
        </p:nvPicPr>
        <p:blipFill>
          <a:blip r:embed="rId2" cstate="print"/>
          <a:stretch>
            <a:fillRect/>
          </a:stretch>
        </p:blipFill>
        <p:spPr>
          <a:xfrm>
            <a:off x="152400" y="152400"/>
            <a:ext cx="88392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2767.JPG"/>
          <p:cNvPicPr>
            <a:picLocks noChangeAspect="1"/>
          </p:cNvPicPr>
          <p:nvPr/>
        </p:nvPicPr>
        <p:blipFill>
          <a:blip r:embed="rId2" cstate="print"/>
          <a:stretch>
            <a:fillRect/>
          </a:stretch>
        </p:blipFill>
        <p:spPr>
          <a:xfrm>
            <a:off x="152400" y="133350"/>
            <a:ext cx="8839200" cy="65722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2759.JPG"/>
          <p:cNvPicPr>
            <a:picLocks noChangeAspect="1"/>
          </p:cNvPicPr>
          <p:nvPr/>
        </p:nvPicPr>
        <p:blipFill>
          <a:blip r:embed="rId2" cstate="print"/>
          <a:stretch>
            <a:fillRect/>
          </a:stretch>
        </p:blipFill>
        <p:spPr>
          <a:xfrm>
            <a:off x="184355" y="167716"/>
            <a:ext cx="8731045" cy="651808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2774.JPG"/>
          <p:cNvPicPr>
            <a:picLocks noChangeAspect="1"/>
          </p:cNvPicPr>
          <p:nvPr/>
        </p:nvPicPr>
        <p:blipFill>
          <a:blip r:embed="rId2" cstate="print"/>
          <a:stretch>
            <a:fillRect/>
          </a:stretch>
        </p:blipFill>
        <p:spPr>
          <a:xfrm>
            <a:off x="152400" y="152400"/>
            <a:ext cx="8839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2795.JPG"/>
          <p:cNvPicPr>
            <a:picLocks noChangeAspect="1"/>
          </p:cNvPicPr>
          <p:nvPr/>
        </p:nvPicPr>
        <p:blipFill>
          <a:blip r:embed="rId2" cstate="print"/>
          <a:stretch>
            <a:fillRect/>
          </a:stretch>
        </p:blipFill>
        <p:spPr>
          <a:xfrm>
            <a:off x="177800" y="152400"/>
            <a:ext cx="88138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003 (3).JPG"/>
          <p:cNvPicPr>
            <a:picLocks noChangeAspect="1"/>
          </p:cNvPicPr>
          <p:nvPr/>
        </p:nvPicPr>
        <p:blipFill>
          <a:blip r:embed="rId2" cstate="print"/>
          <a:stretch>
            <a:fillRect/>
          </a:stretch>
        </p:blipFill>
        <p:spPr>
          <a:xfrm>
            <a:off x="152400" y="152400"/>
            <a:ext cx="88392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003 (9).JPG"/>
          <p:cNvPicPr>
            <a:picLocks noChangeAspect="1"/>
          </p:cNvPicPr>
          <p:nvPr/>
        </p:nvPicPr>
        <p:blipFill>
          <a:blip r:embed="rId2" cstate="print"/>
          <a:stretch>
            <a:fillRect/>
          </a:stretch>
        </p:blipFill>
        <p:spPr>
          <a:xfrm>
            <a:off x="152400" y="152400"/>
            <a:ext cx="88138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070 (2).JPG"/>
          <p:cNvPicPr>
            <a:picLocks noChangeAspect="1"/>
          </p:cNvPicPr>
          <p:nvPr/>
        </p:nvPicPr>
        <p:blipFill>
          <a:blip r:embed="rId2" cstate="print"/>
          <a:stretch>
            <a:fillRect/>
          </a:stretch>
        </p:blipFill>
        <p:spPr>
          <a:xfrm>
            <a:off x="152400" y="114300"/>
            <a:ext cx="8839200" cy="6629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ported Photos 00008.JPG"/>
          <p:cNvPicPr>
            <a:picLocks noChangeAspect="1"/>
          </p:cNvPicPr>
          <p:nvPr/>
        </p:nvPicPr>
        <p:blipFill>
          <a:blip r:embed="rId3" cstate="print"/>
          <a:stretch>
            <a:fillRect/>
          </a:stretch>
        </p:blipFill>
        <p:spPr>
          <a:xfrm>
            <a:off x="685800" y="895350"/>
            <a:ext cx="7772400" cy="5829300"/>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990600" y="101025"/>
            <a:ext cx="70104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to hell with the facts, give me stories!</a:t>
            </a:r>
            <a:endParaRPr lang="en-US" sz="3200" b="1" dirty="0">
              <a:solidFill>
                <a:srgbClr val="002060"/>
              </a:solidFill>
            </a:endParaRPr>
          </a:p>
        </p:txBody>
      </p:sp>
      <p:sp>
        <p:nvSpPr>
          <p:cNvPr id="4" name="TextBox 3"/>
          <p:cNvSpPr txBox="1"/>
          <p:nvPr/>
        </p:nvSpPr>
        <p:spPr>
          <a:xfrm>
            <a:off x="4191000" y="4267200"/>
            <a:ext cx="4038600" cy="1477328"/>
          </a:xfrm>
          <a:prstGeom prst="rect">
            <a:avLst/>
          </a:prstGeom>
          <a:solidFill>
            <a:schemeClr val="bg1">
              <a:lumMod val="85000"/>
            </a:schemeClr>
          </a:solidFill>
          <a:ln w="38100">
            <a:solidFill>
              <a:schemeClr val="tx1"/>
            </a:solidFill>
          </a:ln>
        </p:spPr>
        <p:txBody>
          <a:bodyPr wrap="square" rtlCol="0">
            <a:spAutoFit/>
          </a:bodyPr>
          <a:lstStyle/>
          <a:p>
            <a:r>
              <a:rPr lang="en-US" b="1" dirty="0" smtClean="0">
                <a:solidFill>
                  <a:srgbClr val="002060"/>
                </a:solidFill>
              </a:rPr>
              <a:t>Storytelling: </a:t>
            </a:r>
          </a:p>
          <a:p>
            <a:r>
              <a:rPr lang="en-US" b="1" dirty="0" smtClean="0">
                <a:solidFill>
                  <a:srgbClr val="002060"/>
                </a:solidFill>
              </a:rPr>
              <a:t>Revealing the cultural truth hidden behind the recorded historical facts. </a:t>
            </a:r>
          </a:p>
          <a:p>
            <a:r>
              <a:rPr lang="en-US" b="1" dirty="0" smtClean="0">
                <a:solidFill>
                  <a:srgbClr val="002060"/>
                </a:solidFill>
              </a:rPr>
              <a:t>It`s a way to teach others, and a way to better understand ourselves.</a:t>
            </a:r>
            <a:endParaRPr lang="en-US" b="1" dirty="0">
              <a:solidFill>
                <a:srgbClr val="00206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5909.JPG"/>
          <p:cNvPicPr>
            <a:picLocks noChangeAspect="1"/>
          </p:cNvPicPr>
          <p:nvPr/>
        </p:nvPicPr>
        <p:blipFill>
          <a:blip r:embed="rId2" cstate="print"/>
          <a:stretch>
            <a:fillRect/>
          </a:stretch>
        </p:blipFill>
        <p:spPr>
          <a:xfrm>
            <a:off x="228600" y="609600"/>
            <a:ext cx="4229100" cy="56388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DSC05896.JPG"/>
          <p:cNvPicPr>
            <a:picLocks noChangeAspect="1"/>
          </p:cNvPicPr>
          <p:nvPr/>
        </p:nvPicPr>
        <p:blipFill>
          <a:blip r:embed="rId3" cstate="print"/>
          <a:stretch>
            <a:fillRect/>
          </a:stretch>
        </p:blipFill>
        <p:spPr>
          <a:xfrm>
            <a:off x="4724400" y="609600"/>
            <a:ext cx="4229100" cy="5638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438400"/>
            <a:ext cx="8229600" cy="584775"/>
          </a:xfrm>
          <a:prstGeom prst="rect">
            <a:avLst/>
          </a:prstGeom>
          <a:solidFill>
            <a:schemeClr val="bg1">
              <a:lumMod val="85000"/>
            </a:schemeClr>
          </a:solidFill>
          <a:ln w="38100">
            <a:solidFill>
              <a:schemeClr val="tx1"/>
            </a:solidFill>
          </a:ln>
        </p:spPr>
        <p:txBody>
          <a:bodyPr wrap="square" rtlCol="0">
            <a:spAutoFit/>
          </a:bodyPr>
          <a:lstStyle/>
          <a:p>
            <a:r>
              <a:rPr lang="en-US" sz="3200" b="1" i="1" dirty="0" smtClean="0">
                <a:solidFill>
                  <a:srgbClr val="002060"/>
                </a:solidFill>
              </a:rPr>
              <a:t>Example #2: at-sea</a:t>
            </a:r>
            <a:r>
              <a:rPr lang="en-US" sz="3200" b="1" dirty="0" smtClean="0">
                <a:solidFill>
                  <a:srgbClr val="002060"/>
                </a:solidFill>
              </a:rPr>
              <a:t> accredited college field trips</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042-cc.jpg"/>
          <p:cNvPicPr>
            <a:picLocks noChangeAspect="1"/>
          </p:cNvPicPr>
          <p:nvPr/>
        </p:nvPicPr>
        <p:blipFill>
          <a:blip r:embed="rId2" cstate="print"/>
          <a:stretch>
            <a:fillRect/>
          </a:stretch>
        </p:blipFill>
        <p:spPr>
          <a:xfrm>
            <a:off x="113270" y="838200"/>
            <a:ext cx="8880390" cy="5867400"/>
          </a:xfrm>
          <a:prstGeom prst="rect">
            <a:avLst/>
          </a:prstGeom>
          <a:ln w="76200" cap="sq" cmpd="thickThin">
            <a:solidFill>
              <a:srgbClr val="000000"/>
            </a:solidFill>
            <a:prstDash val="solid"/>
            <a:miter lim="800000"/>
          </a:ln>
          <a:effectLst>
            <a:innerShdw blurRad="76200">
              <a:srgbClr val="000000"/>
            </a:innerShdw>
          </a:effectLst>
        </p:spPr>
      </p:pic>
      <p:sp>
        <p:nvSpPr>
          <p:cNvPr id="5" name="TextBox 4"/>
          <p:cNvSpPr txBox="1"/>
          <p:nvPr/>
        </p:nvSpPr>
        <p:spPr>
          <a:xfrm>
            <a:off x="1905000" y="76200"/>
            <a:ext cx="53340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t> </a:t>
            </a:r>
            <a:r>
              <a:rPr lang="en-US" sz="3200" b="1" dirty="0" smtClean="0">
                <a:solidFill>
                  <a:srgbClr val="002060"/>
                </a:solidFill>
              </a:rPr>
              <a:t>teaching the next generation</a:t>
            </a:r>
          </a:p>
        </p:txBody>
      </p:sp>
      <p:sp>
        <p:nvSpPr>
          <p:cNvPr id="4" name="TextBox 3"/>
          <p:cNvSpPr txBox="1"/>
          <p:nvPr/>
        </p:nvSpPr>
        <p:spPr>
          <a:xfrm>
            <a:off x="381000" y="5943600"/>
            <a:ext cx="5943600" cy="677108"/>
          </a:xfrm>
          <a:prstGeom prst="rect">
            <a:avLst/>
          </a:prstGeom>
          <a:solidFill>
            <a:schemeClr val="bg1">
              <a:lumMod val="85000"/>
            </a:schemeClr>
          </a:solidFill>
          <a:ln w="38100">
            <a:solidFill>
              <a:schemeClr val="tx1"/>
            </a:solidFill>
          </a:ln>
        </p:spPr>
        <p:txBody>
          <a:bodyPr wrap="square" rtlCol="0">
            <a:spAutoFit/>
          </a:bodyPr>
          <a:lstStyle/>
          <a:p>
            <a:r>
              <a:rPr lang="en-US" sz="2000" b="1" dirty="0" smtClean="0"/>
              <a:t> </a:t>
            </a:r>
            <a:r>
              <a:rPr lang="en-US" sz="2000" b="1" i="1" dirty="0" smtClean="0">
                <a:solidFill>
                  <a:srgbClr val="002060"/>
                </a:solidFill>
              </a:rPr>
              <a:t>Society, Environment &amp; the Sea: Reading the Currents</a:t>
            </a:r>
          </a:p>
          <a:p>
            <a:r>
              <a:rPr lang="en-US" b="1" dirty="0" smtClean="0">
                <a:solidFill>
                  <a:srgbClr val="002060"/>
                </a:solidFill>
              </a:rPr>
              <a:t> college </a:t>
            </a:r>
            <a:r>
              <a:rPr lang="en-US" b="1" i="1" dirty="0" smtClean="0">
                <a:solidFill>
                  <a:srgbClr val="002060"/>
                </a:solidFill>
              </a:rPr>
              <a:t>at-sea</a:t>
            </a:r>
            <a:r>
              <a:rPr lang="en-US" b="1" dirty="0" smtClean="0">
                <a:solidFill>
                  <a:srgbClr val="002060"/>
                </a:solidFill>
              </a:rPr>
              <a:t> field experiences</a:t>
            </a:r>
            <a:endParaRPr lang="en-US" b="1" dirty="0">
              <a:solidFill>
                <a:srgbClr val="00206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366.jpg"/>
          <p:cNvPicPr>
            <a:picLocks noChangeAspect="1"/>
          </p:cNvPicPr>
          <p:nvPr/>
        </p:nvPicPr>
        <p:blipFill>
          <a:blip r:embed="rId2" cstate="print"/>
          <a:stretch>
            <a:fillRect/>
          </a:stretch>
        </p:blipFill>
        <p:spPr>
          <a:xfrm>
            <a:off x="228600" y="914400"/>
            <a:ext cx="8686800" cy="5791200"/>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1752600" y="152400"/>
            <a:ext cx="56388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t>   </a:t>
            </a:r>
            <a:r>
              <a:rPr lang="en-US" sz="3200" b="1" dirty="0" smtClean="0">
                <a:solidFill>
                  <a:srgbClr val="002060"/>
                </a:solidFill>
              </a:rPr>
              <a:t>passing on navigational skills</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52.jpg"/>
          <p:cNvPicPr>
            <a:picLocks noChangeAspect="1"/>
          </p:cNvPicPr>
          <p:nvPr/>
        </p:nvPicPr>
        <p:blipFill>
          <a:blip r:embed="rId2" cstate="print"/>
          <a:stretch>
            <a:fillRect/>
          </a:stretch>
        </p:blipFill>
        <p:spPr>
          <a:xfrm>
            <a:off x="151256" y="533400"/>
            <a:ext cx="8840344" cy="5867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98.jpg"/>
          <p:cNvPicPr>
            <a:picLocks noChangeAspect="1"/>
          </p:cNvPicPr>
          <p:nvPr/>
        </p:nvPicPr>
        <p:blipFill>
          <a:blip r:embed="rId2" cstate="print"/>
          <a:stretch>
            <a:fillRect/>
          </a:stretch>
        </p:blipFill>
        <p:spPr>
          <a:xfrm>
            <a:off x="152400" y="533400"/>
            <a:ext cx="8839200" cy="5892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26.jpg"/>
          <p:cNvPicPr>
            <a:picLocks noChangeAspect="1"/>
          </p:cNvPicPr>
          <p:nvPr/>
        </p:nvPicPr>
        <p:blipFill>
          <a:blip r:embed="rId2" cstate="print"/>
          <a:stretch>
            <a:fillRect/>
          </a:stretch>
        </p:blipFill>
        <p:spPr>
          <a:xfrm>
            <a:off x="152400" y="583169"/>
            <a:ext cx="8839200" cy="581763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51.jpg"/>
          <p:cNvPicPr>
            <a:picLocks noChangeAspect="1"/>
          </p:cNvPicPr>
          <p:nvPr/>
        </p:nvPicPr>
        <p:blipFill>
          <a:blip r:embed="rId2" cstate="print"/>
          <a:stretch>
            <a:fillRect/>
          </a:stretch>
        </p:blipFill>
        <p:spPr>
          <a:xfrm>
            <a:off x="152400" y="533400"/>
            <a:ext cx="8839200" cy="5867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301.jpg"/>
          <p:cNvPicPr>
            <a:picLocks noChangeAspect="1"/>
          </p:cNvPicPr>
          <p:nvPr/>
        </p:nvPicPr>
        <p:blipFill>
          <a:blip r:embed="rId2" cstate="print"/>
          <a:stretch>
            <a:fillRect/>
          </a:stretch>
        </p:blipFill>
        <p:spPr>
          <a:xfrm>
            <a:off x="152400" y="482205"/>
            <a:ext cx="8839200" cy="589358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438400"/>
            <a:ext cx="88392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Example #3: prison inmate training &amp; rehabilitation</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ymes.jpg"/>
          <p:cNvPicPr>
            <a:picLocks noChangeAspect="1"/>
          </p:cNvPicPr>
          <p:nvPr/>
        </p:nvPicPr>
        <p:blipFill>
          <a:blip r:embed="rId3" cstate="print"/>
          <a:stretch>
            <a:fillRect/>
          </a:stretch>
        </p:blipFill>
        <p:spPr>
          <a:xfrm>
            <a:off x="762000" y="548769"/>
            <a:ext cx="2057400" cy="2991009"/>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4876800" y="177225"/>
            <a:ext cx="2590800" cy="584775"/>
          </a:xfrm>
          <a:prstGeom prst="rect">
            <a:avLst/>
          </a:prstGeom>
          <a:solidFill>
            <a:schemeClr val="bg1">
              <a:lumMod val="85000"/>
            </a:schemeClr>
          </a:solidFill>
          <a:ln w="38100">
            <a:solidFill>
              <a:schemeClr val="tx1"/>
            </a:solidFill>
          </a:ln>
        </p:spPr>
        <p:txBody>
          <a:bodyPr wrap="square" rtlCol="0">
            <a:spAutoFit/>
          </a:bodyPr>
          <a:lstStyle/>
          <a:p>
            <a:r>
              <a:rPr lang="en-US" sz="3200" dirty="0" smtClean="0">
                <a:solidFill>
                  <a:srgbClr val="002060"/>
                </a:solidFill>
              </a:rPr>
              <a:t> </a:t>
            </a:r>
            <a:r>
              <a:rPr lang="en-US" sz="3200" b="1" dirty="0" smtClean="0">
                <a:solidFill>
                  <a:srgbClr val="002060"/>
                </a:solidFill>
              </a:rPr>
              <a:t>the dilemma </a:t>
            </a:r>
            <a:r>
              <a:rPr lang="en-US" sz="3200" b="1" i="1" dirty="0" smtClean="0">
                <a:solidFill>
                  <a:srgbClr val="002060"/>
                </a:solidFill>
              </a:rPr>
              <a:t>    </a:t>
            </a:r>
            <a:endParaRPr lang="en-US" sz="3200" b="1" i="1" dirty="0">
              <a:solidFill>
                <a:srgbClr val="002060"/>
              </a:solidFill>
            </a:endParaRPr>
          </a:p>
        </p:txBody>
      </p:sp>
      <p:sp>
        <p:nvSpPr>
          <p:cNvPr id="4" name="TextBox 3"/>
          <p:cNvSpPr txBox="1"/>
          <p:nvPr/>
        </p:nvSpPr>
        <p:spPr>
          <a:xfrm>
            <a:off x="3733800" y="990600"/>
            <a:ext cx="4953000" cy="5293757"/>
          </a:xfrm>
          <a:prstGeom prst="rect">
            <a:avLst/>
          </a:prstGeom>
          <a:solidFill>
            <a:schemeClr val="bg1">
              <a:lumMod val="85000"/>
            </a:schemeClr>
          </a:solidFill>
          <a:ln w="38100">
            <a:solidFill>
              <a:schemeClr val="tx1"/>
            </a:solidFill>
          </a:ln>
        </p:spPr>
        <p:txBody>
          <a:bodyPr wrap="square" rtlCol="0">
            <a:spAutoFit/>
          </a:bodyPr>
          <a:lstStyle/>
          <a:p>
            <a:r>
              <a:rPr lang="en-US" sz="4000" b="1" i="1" dirty="0" smtClean="0">
                <a:solidFill>
                  <a:srgbClr val="002060"/>
                </a:solidFill>
              </a:rPr>
              <a:t> How do we then …. "remain true to the spirit of  tradition in circumstances that have changed apart from their functional relevance within structure”? </a:t>
            </a:r>
          </a:p>
          <a:p>
            <a:r>
              <a:rPr lang="en-US" b="1" i="1" dirty="0" smtClean="0">
                <a:solidFill>
                  <a:srgbClr val="002060"/>
                </a:solidFill>
              </a:rPr>
              <a:t>                                                              </a:t>
            </a:r>
            <a:endParaRPr lang="en-US" b="1" dirty="0">
              <a:solidFill>
                <a:srgbClr val="002060"/>
              </a:solidFill>
            </a:endParaRPr>
          </a:p>
        </p:txBody>
      </p:sp>
      <p:sp>
        <p:nvSpPr>
          <p:cNvPr id="7" name="TextBox 6"/>
          <p:cNvSpPr txBox="1"/>
          <p:nvPr/>
        </p:nvSpPr>
        <p:spPr>
          <a:xfrm>
            <a:off x="228600" y="4038600"/>
            <a:ext cx="3352800" cy="2246769"/>
          </a:xfrm>
          <a:prstGeom prst="rect">
            <a:avLst/>
          </a:prstGeom>
          <a:solidFill>
            <a:schemeClr val="bg1">
              <a:lumMod val="85000"/>
            </a:schemeClr>
          </a:solidFill>
          <a:ln w="38100">
            <a:solidFill>
              <a:schemeClr val="tx1"/>
            </a:solidFill>
          </a:ln>
        </p:spPr>
        <p:txBody>
          <a:bodyPr wrap="square" rtlCol="0">
            <a:spAutoFit/>
          </a:bodyPr>
          <a:lstStyle/>
          <a:p>
            <a:r>
              <a:rPr lang="en-US" sz="2000" b="1" dirty="0" smtClean="0">
                <a:solidFill>
                  <a:srgbClr val="002060"/>
                </a:solidFill>
              </a:rPr>
              <a:t>There exists “continuous tension between tradition and situation, tradition defining situations, situations displacing traditions, both inevitable and mutually changing.”</a:t>
            </a:r>
            <a:endParaRPr lang="en-US" sz="2000" b="1" dirty="0">
              <a:solidFill>
                <a:srgbClr val="002060"/>
              </a:solidFill>
            </a:endParaRPr>
          </a:p>
        </p:txBody>
      </p:sp>
      <p:sp>
        <p:nvSpPr>
          <p:cNvPr id="8" name="TextBox 7"/>
          <p:cNvSpPr txBox="1"/>
          <p:nvPr/>
        </p:nvSpPr>
        <p:spPr>
          <a:xfrm>
            <a:off x="533400" y="3429000"/>
            <a:ext cx="2590800" cy="307777"/>
          </a:xfrm>
          <a:prstGeom prst="rect">
            <a:avLst/>
          </a:prstGeom>
          <a:solidFill>
            <a:schemeClr val="bg1">
              <a:lumMod val="85000"/>
            </a:schemeClr>
          </a:solidFill>
          <a:ln w="38100">
            <a:solidFill>
              <a:schemeClr val="tx1"/>
            </a:solidFill>
          </a:ln>
        </p:spPr>
        <p:txBody>
          <a:bodyPr wrap="square" rtlCol="0">
            <a:spAutoFit/>
          </a:bodyPr>
          <a:lstStyle/>
          <a:p>
            <a:r>
              <a:rPr lang="en-US" sz="1400" b="1" dirty="0" smtClean="0">
                <a:solidFill>
                  <a:srgbClr val="002060"/>
                </a:solidFill>
              </a:rPr>
              <a:t> Dell Hymes, Folklorist &amp; Scholar</a:t>
            </a:r>
            <a:endParaRPr lang="en-US" sz="1400" b="1" dirty="0">
              <a:solidFill>
                <a:srgbClr val="002060"/>
              </a:solidFill>
            </a:endParaRPr>
          </a:p>
        </p:txBody>
      </p:sp>
    </p:spTree>
    <p:extLst>
      <p:ext uri="{BB962C8B-B14F-4D97-AF65-F5344CB8AC3E}">
        <p14:creationId xmlns:p14="http://schemas.microsoft.com/office/powerpoint/2010/main" val="32339702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mates.jpg"/>
          <p:cNvPicPr>
            <a:picLocks noChangeAspect="1"/>
          </p:cNvPicPr>
          <p:nvPr/>
        </p:nvPicPr>
        <p:blipFill>
          <a:blip r:embed="rId2" cstate="print"/>
          <a:stretch>
            <a:fillRect/>
          </a:stretch>
        </p:blipFill>
        <p:spPr>
          <a:xfrm>
            <a:off x="609600" y="914400"/>
            <a:ext cx="7932532" cy="5791200"/>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1524000" y="152400"/>
            <a:ext cx="57912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reaching out to a new audience</a:t>
            </a:r>
            <a:endParaRPr lang="en-US" sz="3200" b="1" dirty="0">
              <a:solidFill>
                <a:srgbClr val="002060"/>
              </a:solidFill>
            </a:endParaRPr>
          </a:p>
        </p:txBody>
      </p:sp>
      <p:sp>
        <p:nvSpPr>
          <p:cNvPr id="5" name="TextBox 4"/>
          <p:cNvSpPr txBox="1"/>
          <p:nvPr/>
        </p:nvSpPr>
        <p:spPr>
          <a:xfrm>
            <a:off x="1295400" y="6153090"/>
            <a:ext cx="6629400" cy="400110"/>
          </a:xfrm>
          <a:prstGeom prst="rect">
            <a:avLst/>
          </a:prstGeom>
          <a:solidFill>
            <a:schemeClr val="bg1">
              <a:lumMod val="85000"/>
            </a:schemeClr>
          </a:solidFill>
          <a:ln w="38100">
            <a:solidFill>
              <a:schemeClr val="tx1"/>
            </a:solidFill>
          </a:ln>
        </p:spPr>
        <p:txBody>
          <a:bodyPr wrap="square" rtlCol="0">
            <a:spAutoFit/>
          </a:bodyPr>
          <a:lstStyle/>
          <a:p>
            <a:r>
              <a:rPr lang="en-US" sz="2000" b="1" dirty="0" smtClean="0">
                <a:solidFill>
                  <a:srgbClr val="002060"/>
                </a:solidFill>
              </a:rPr>
              <a:t>prisoners learning maritime skills &amp; restoring historic vessels</a:t>
            </a:r>
            <a:endParaRPr lang="en-US" sz="2000" b="1" dirty="0">
              <a:solidFill>
                <a:srgbClr val="00206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2_3802.jpg"/>
          <p:cNvPicPr>
            <a:picLocks noChangeAspect="1"/>
          </p:cNvPicPr>
          <p:nvPr/>
        </p:nvPicPr>
        <p:blipFill>
          <a:blip r:embed="rId2" cstate="print"/>
          <a:stretch>
            <a:fillRect/>
          </a:stretch>
        </p:blipFill>
        <p:spPr>
          <a:xfrm>
            <a:off x="152400" y="609600"/>
            <a:ext cx="8839200" cy="5791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0.JPG"/>
          <p:cNvPicPr>
            <a:picLocks noChangeAspect="1"/>
          </p:cNvPicPr>
          <p:nvPr/>
        </p:nvPicPr>
        <p:blipFill>
          <a:blip r:embed="rId2" cstate="print"/>
          <a:stretch>
            <a:fillRect/>
          </a:stretch>
        </p:blipFill>
        <p:spPr>
          <a:xfrm>
            <a:off x="228600" y="152400"/>
            <a:ext cx="8712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83972.JPG"/>
          <p:cNvPicPr>
            <a:picLocks noChangeAspect="1"/>
          </p:cNvPicPr>
          <p:nvPr/>
        </p:nvPicPr>
        <p:blipFill>
          <a:blip r:embed="rId2" cstate="print"/>
          <a:stretch>
            <a:fillRect/>
          </a:stretch>
        </p:blipFill>
        <p:spPr>
          <a:xfrm>
            <a:off x="228600" y="171450"/>
            <a:ext cx="8712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80.JPG"/>
          <p:cNvPicPr>
            <a:picLocks noChangeAspect="1"/>
          </p:cNvPicPr>
          <p:nvPr/>
        </p:nvPicPr>
        <p:blipFill>
          <a:blip r:embed="rId2" cstate="print"/>
          <a:stretch>
            <a:fillRect/>
          </a:stretch>
        </p:blipFill>
        <p:spPr>
          <a:xfrm>
            <a:off x="228600" y="171450"/>
            <a:ext cx="8686800" cy="65151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83976.JPG"/>
          <p:cNvPicPr>
            <a:picLocks noChangeAspect="1"/>
          </p:cNvPicPr>
          <p:nvPr/>
        </p:nvPicPr>
        <p:blipFill>
          <a:blip r:embed="rId2" cstate="print"/>
          <a:stretch>
            <a:fillRect/>
          </a:stretch>
        </p:blipFill>
        <p:spPr>
          <a:xfrm>
            <a:off x="152400" y="152400"/>
            <a:ext cx="8839200" cy="65151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5.JPG"/>
          <p:cNvPicPr>
            <a:picLocks noChangeAspect="1"/>
          </p:cNvPicPr>
          <p:nvPr/>
        </p:nvPicPr>
        <p:blipFill>
          <a:blip r:embed="rId2" cstate="print"/>
          <a:stretch>
            <a:fillRect/>
          </a:stretch>
        </p:blipFill>
        <p:spPr>
          <a:xfrm>
            <a:off x="228600" y="228600"/>
            <a:ext cx="8636000" cy="6477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2_3781.jpg"/>
          <p:cNvPicPr>
            <a:picLocks noChangeAspect="1"/>
          </p:cNvPicPr>
          <p:nvPr/>
        </p:nvPicPr>
        <p:blipFill>
          <a:blip r:embed="rId2" cstate="print"/>
          <a:stretch>
            <a:fillRect/>
          </a:stretch>
        </p:blipFill>
        <p:spPr>
          <a:xfrm>
            <a:off x="152400" y="533400"/>
            <a:ext cx="8839200" cy="582989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45.JPG"/>
          <p:cNvPicPr>
            <a:picLocks noChangeAspect="1"/>
          </p:cNvPicPr>
          <p:nvPr/>
        </p:nvPicPr>
        <p:blipFill>
          <a:blip r:embed="rId2" cstate="print"/>
          <a:stretch>
            <a:fillRect/>
          </a:stretch>
        </p:blipFill>
        <p:spPr>
          <a:xfrm>
            <a:off x="203200" y="152400"/>
            <a:ext cx="87376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1_9542.jpg"/>
          <p:cNvPicPr>
            <a:picLocks noChangeAspect="1"/>
          </p:cNvPicPr>
          <p:nvPr/>
        </p:nvPicPr>
        <p:blipFill>
          <a:blip r:embed="rId2" cstate="print"/>
          <a:stretch>
            <a:fillRect/>
          </a:stretch>
        </p:blipFill>
        <p:spPr>
          <a:xfrm>
            <a:off x="152400" y="523502"/>
            <a:ext cx="8839200" cy="587729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 Twain.jpg"/>
          <p:cNvPicPr>
            <a:picLocks noChangeAspect="1"/>
          </p:cNvPicPr>
          <p:nvPr/>
        </p:nvPicPr>
        <p:blipFill>
          <a:blip r:embed="rId3" cstate="print"/>
          <a:stretch>
            <a:fillRect/>
          </a:stretch>
        </p:blipFill>
        <p:spPr>
          <a:xfrm>
            <a:off x="4572000" y="914400"/>
            <a:ext cx="4397871" cy="5791200"/>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3124200" y="152400"/>
            <a:ext cx="33528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the</a:t>
            </a:r>
            <a:r>
              <a:rPr lang="en-US" sz="3200" b="1" dirty="0" smtClean="0"/>
              <a:t> </a:t>
            </a:r>
            <a:r>
              <a:rPr lang="en-US" sz="3200" b="1" i="1" dirty="0" smtClean="0">
                <a:solidFill>
                  <a:srgbClr val="FF0000"/>
                </a:solidFill>
              </a:rPr>
              <a:t>Aha</a:t>
            </a:r>
            <a:r>
              <a:rPr lang="en-US" sz="3200" b="1" dirty="0" smtClean="0">
                <a:solidFill>
                  <a:srgbClr val="002060"/>
                </a:solidFill>
              </a:rPr>
              <a:t> moment  </a:t>
            </a:r>
            <a:endParaRPr lang="en-US" sz="3200" b="1" dirty="0">
              <a:solidFill>
                <a:srgbClr val="002060"/>
              </a:solidFill>
            </a:endParaRPr>
          </a:p>
        </p:txBody>
      </p:sp>
      <p:sp>
        <p:nvSpPr>
          <p:cNvPr id="5" name="TextBox 4"/>
          <p:cNvSpPr txBox="1"/>
          <p:nvPr/>
        </p:nvSpPr>
        <p:spPr>
          <a:xfrm>
            <a:off x="152400" y="1139309"/>
            <a:ext cx="4191000" cy="5109091"/>
          </a:xfrm>
          <a:prstGeom prst="rect">
            <a:avLst/>
          </a:prstGeom>
          <a:solidFill>
            <a:schemeClr val="bg1">
              <a:lumMod val="85000"/>
            </a:schemeClr>
          </a:solidFill>
          <a:ln w="38100">
            <a:solidFill>
              <a:schemeClr val="tx1"/>
            </a:solidFill>
          </a:ln>
        </p:spPr>
        <p:txBody>
          <a:bodyPr wrap="square" rtlCol="0">
            <a:spAutoFit/>
          </a:bodyPr>
          <a:lstStyle/>
          <a:p>
            <a:r>
              <a:rPr lang="en-US" sz="4400" b="1" i="1" dirty="0" smtClean="0">
                <a:solidFill>
                  <a:srgbClr val="002060"/>
                </a:solidFill>
              </a:rPr>
              <a:t>“The two most important days in a person`s life are the day they are born, and the day they find out why”.</a:t>
            </a:r>
          </a:p>
          <a:p>
            <a:r>
              <a:rPr lang="en-US" b="1" i="1" dirty="0" smtClean="0">
                <a:solidFill>
                  <a:srgbClr val="002060"/>
                </a:solidFill>
              </a:rPr>
              <a:t>                                                 Mark Twain</a:t>
            </a:r>
            <a:endParaRPr lang="en-US" b="1" i="1" dirty="0">
              <a:solidFill>
                <a:srgbClr val="002060"/>
              </a:solidFill>
            </a:endParaRPr>
          </a:p>
        </p:txBody>
      </p:sp>
    </p:spTree>
    <p:extLst>
      <p:ext uri="{BB962C8B-B14F-4D97-AF65-F5344CB8AC3E}">
        <p14:creationId xmlns:p14="http://schemas.microsoft.com/office/powerpoint/2010/main" val="17554837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2_3815.jpg"/>
          <p:cNvPicPr>
            <a:picLocks noChangeAspect="1"/>
          </p:cNvPicPr>
          <p:nvPr/>
        </p:nvPicPr>
        <p:blipFill>
          <a:blip r:embed="rId2" cstate="print"/>
          <a:stretch>
            <a:fillRect/>
          </a:stretch>
        </p:blipFill>
        <p:spPr>
          <a:xfrm>
            <a:off x="152399" y="494108"/>
            <a:ext cx="8839201" cy="586978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2_3852.jpg"/>
          <p:cNvPicPr>
            <a:picLocks noChangeAspect="1"/>
          </p:cNvPicPr>
          <p:nvPr/>
        </p:nvPicPr>
        <p:blipFill>
          <a:blip r:embed="rId2" cstate="print"/>
          <a:stretch>
            <a:fillRect/>
          </a:stretch>
        </p:blipFill>
        <p:spPr>
          <a:xfrm>
            <a:off x="4800600" y="304800"/>
            <a:ext cx="4139293" cy="610001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IMG_1352.JPG"/>
          <p:cNvPicPr>
            <a:picLocks noChangeAspect="1"/>
          </p:cNvPicPr>
          <p:nvPr/>
        </p:nvPicPr>
        <p:blipFill>
          <a:blip r:embed="rId3" cstate="print"/>
          <a:stretch>
            <a:fillRect/>
          </a:stretch>
        </p:blipFill>
        <p:spPr>
          <a:xfrm>
            <a:off x="228600" y="304800"/>
            <a:ext cx="4267200" cy="6096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2_3818.jpg"/>
          <p:cNvPicPr>
            <a:picLocks noChangeAspect="1"/>
          </p:cNvPicPr>
          <p:nvPr/>
        </p:nvPicPr>
        <p:blipFill>
          <a:blip r:embed="rId2" cstate="print"/>
          <a:stretch>
            <a:fillRect/>
          </a:stretch>
        </p:blipFill>
        <p:spPr>
          <a:xfrm>
            <a:off x="190052" y="595312"/>
            <a:ext cx="8725348" cy="580548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48.JPG"/>
          <p:cNvPicPr>
            <a:picLocks noChangeAspect="1"/>
          </p:cNvPicPr>
          <p:nvPr/>
        </p:nvPicPr>
        <p:blipFill>
          <a:blip r:embed="rId2" cstate="print"/>
          <a:stretch>
            <a:fillRect/>
          </a:stretch>
        </p:blipFill>
        <p:spPr>
          <a:xfrm>
            <a:off x="228600" y="171450"/>
            <a:ext cx="8712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49.JPG"/>
          <p:cNvPicPr>
            <a:picLocks noChangeAspect="1"/>
          </p:cNvPicPr>
          <p:nvPr/>
        </p:nvPicPr>
        <p:blipFill>
          <a:blip r:embed="rId2" cstate="print"/>
          <a:stretch>
            <a:fillRect/>
          </a:stretch>
        </p:blipFill>
        <p:spPr>
          <a:xfrm>
            <a:off x="228600" y="152400"/>
            <a:ext cx="8686800" cy="6477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0.JPG"/>
          <p:cNvPicPr>
            <a:picLocks noChangeAspect="1"/>
          </p:cNvPicPr>
          <p:nvPr/>
        </p:nvPicPr>
        <p:blipFill>
          <a:blip r:embed="rId2" cstate="print"/>
          <a:stretch>
            <a:fillRect/>
          </a:stretch>
        </p:blipFill>
        <p:spPr>
          <a:xfrm>
            <a:off x="203200" y="152400"/>
            <a:ext cx="8712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9.JPG"/>
          <p:cNvPicPr>
            <a:picLocks noChangeAspect="1"/>
          </p:cNvPicPr>
          <p:nvPr/>
        </p:nvPicPr>
        <p:blipFill>
          <a:blip r:embed="rId2" cstate="print"/>
          <a:stretch>
            <a:fillRect/>
          </a:stretch>
        </p:blipFill>
        <p:spPr>
          <a:xfrm>
            <a:off x="203200" y="152400"/>
            <a:ext cx="87376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4.JPG"/>
          <p:cNvPicPr>
            <a:picLocks noChangeAspect="1"/>
          </p:cNvPicPr>
          <p:nvPr/>
        </p:nvPicPr>
        <p:blipFill>
          <a:blip r:embed="rId2" cstate="print"/>
          <a:stretch>
            <a:fillRect/>
          </a:stretch>
        </p:blipFill>
        <p:spPr>
          <a:xfrm>
            <a:off x="152400" y="171450"/>
            <a:ext cx="8839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667000"/>
            <a:ext cx="79248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Example #4: traveling skill exhibitions for kids</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7320.JPG"/>
          <p:cNvPicPr>
            <a:picLocks noChangeAspect="1"/>
          </p:cNvPicPr>
          <p:nvPr/>
        </p:nvPicPr>
        <p:blipFill>
          <a:blip r:embed="rId2" cstate="print"/>
          <a:stretch>
            <a:fillRect/>
          </a:stretch>
        </p:blipFill>
        <p:spPr>
          <a:xfrm>
            <a:off x="203200" y="152400"/>
            <a:ext cx="87376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ailing.jpg"/>
          <p:cNvPicPr>
            <a:picLocks noChangeAspect="1"/>
          </p:cNvPicPr>
          <p:nvPr/>
        </p:nvPicPr>
        <p:blipFill>
          <a:blip r:embed="rId3" cstate="print"/>
          <a:stretch>
            <a:fillRect/>
          </a:stretch>
        </p:blipFill>
        <p:spPr>
          <a:xfrm>
            <a:off x="381000" y="3048000"/>
            <a:ext cx="4079935" cy="36576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beach seine.jpg"/>
          <p:cNvPicPr>
            <a:picLocks noChangeAspect="1"/>
          </p:cNvPicPr>
          <p:nvPr/>
        </p:nvPicPr>
        <p:blipFill>
          <a:blip r:embed="rId4" cstate="print"/>
          <a:stretch>
            <a:fillRect/>
          </a:stretch>
        </p:blipFill>
        <p:spPr>
          <a:xfrm>
            <a:off x="4876800" y="3039516"/>
            <a:ext cx="3886200" cy="3666084"/>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762000" y="101025"/>
            <a:ext cx="76200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fish in abundance, couldn`t catch them all!</a:t>
            </a:r>
            <a:endParaRPr lang="en-US" sz="3200" b="1" dirty="0">
              <a:solidFill>
                <a:srgbClr val="002060"/>
              </a:solidFill>
            </a:endParaRPr>
          </a:p>
        </p:txBody>
      </p:sp>
      <p:pic>
        <p:nvPicPr>
          <p:cNvPr id="7" name="Picture 6" descr="SalmonChinook.gif"/>
          <p:cNvPicPr>
            <a:picLocks noChangeAspect="1"/>
          </p:cNvPicPr>
          <p:nvPr/>
        </p:nvPicPr>
        <p:blipFill>
          <a:blip r:embed="rId5" cstate="print"/>
          <a:stretch>
            <a:fillRect/>
          </a:stretch>
        </p:blipFill>
        <p:spPr>
          <a:xfrm>
            <a:off x="1447800" y="844323"/>
            <a:ext cx="6400800" cy="1975076"/>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3810000" y="1600200"/>
            <a:ext cx="1295400" cy="369332"/>
          </a:xfrm>
          <a:prstGeom prst="rect">
            <a:avLst/>
          </a:prstGeom>
          <a:solidFill>
            <a:schemeClr val="bg1">
              <a:lumMod val="85000"/>
            </a:schemeClr>
          </a:solidFill>
          <a:ln w="38100">
            <a:solidFill>
              <a:schemeClr val="tx1"/>
            </a:solidFill>
          </a:ln>
        </p:spPr>
        <p:txBody>
          <a:bodyPr wrap="square" rtlCol="0">
            <a:spAutoFit/>
          </a:bodyPr>
          <a:lstStyle/>
          <a:p>
            <a:r>
              <a:rPr lang="en-US" b="1" dirty="0" smtClean="0">
                <a:solidFill>
                  <a:srgbClr val="002060"/>
                </a:solidFill>
              </a:rPr>
              <a:t>the salmon</a:t>
            </a:r>
            <a:endParaRPr lang="en-US" b="1" dirty="0">
              <a:solidFill>
                <a:srgbClr val="00206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7323.JPG"/>
          <p:cNvPicPr>
            <a:picLocks noChangeAspect="1"/>
          </p:cNvPicPr>
          <p:nvPr/>
        </p:nvPicPr>
        <p:blipFill>
          <a:blip r:embed="rId2" cstate="print"/>
          <a:stretch>
            <a:fillRect/>
          </a:stretch>
        </p:blipFill>
        <p:spPr>
          <a:xfrm>
            <a:off x="203200" y="152400"/>
            <a:ext cx="87376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7324.JPG"/>
          <p:cNvPicPr>
            <a:picLocks noChangeAspect="1"/>
          </p:cNvPicPr>
          <p:nvPr/>
        </p:nvPicPr>
        <p:blipFill>
          <a:blip r:embed="rId2" cstate="print"/>
          <a:stretch>
            <a:fillRect/>
          </a:stretch>
        </p:blipFill>
        <p:spPr>
          <a:xfrm>
            <a:off x="228600" y="171450"/>
            <a:ext cx="8712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7328.JPG"/>
          <p:cNvPicPr>
            <a:picLocks noChangeAspect="1"/>
          </p:cNvPicPr>
          <p:nvPr/>
        </p:nvPicPr>
        <p:blipFill>
          <a:blip r:embed="rId2" cstate="print"/>
          <a:stretch>
            <a:fillRect/>
          </a:stretch>
        </p:blipFill>
        <p:spPr>
          <a:xfrm>
            <a:off x="203200" y="171450"/>
            <a:ext cx="8712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7331.JPG"/>
          <p:cNvPicPr>
            <a:picLocks noChangeAspect="1"/>
          </p:cNvPicPr>
          <p:nvPr/>
        </p:nvPicPr>
        <p:blipFill>
          <a:blip r:embed="rId2" cstate="print"/>
          <a:stretch>
            <a:fillRect/>
          </a:stretch>
        </p:blipFill>
        <p:spPr>
          <a:xfrm>
            <a:off x="203200" y="152400"/>
            <a:ext cx="87376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7333.JPG"/>
          <p:cNvPicPr>
            <a:picLocks noChangeAspect="1"/>
          </p:cNvPicPr>
          <p:nvPr/>
        </p:nvPicPr>
        <p:blipFill>
          <a:blip r:embed="rId2" cstate="print"/>
          <a:stretch>
            <a:fillRect/>
          </a:stretch>
        </p:blipFill>
        <p:spPr>
          <a:xfrm>
            <a:off x="203200" y="152400"/>
            <a:ext cx="87376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7336.JPG"/>
          <p:cNvPicPr>
            <a:picLocks noChangeAspect="1"/>
          </p:cNvPicPr>
          <p:nvPr/>
        </p:nvPicPr>
        <p:blipFill>
          <a:blip r:embed="rId2" cstate="print"/>
          <a:stretch>
            <a:fillRect/>
          </a:stretch>
        </p:blipFill>
        <p:spPr>
          <a:xfrm>
            <a:off x="228600" y="152400"/>
            <a:ext cx="8686800" cy="65151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7334.JPG"/>
          <p:cNvPicPr>
            <a:picLocks noChangeAspect="1"/>
          </p:cNvPicPr>
          <p:nvPr/>
        </p:nvPicPr>
        <p:blipFill>
          <a:blip r:embed="rId2" cstate="print"/>
          <a:stretch>
            <a:fillRect/>
          </a:stretch>
        </p:blipFill>
        <p:spPr>
          <a:xfrm>
            <a:off x="152400" y="533400"/>
            <a:ext cx="4343400" cy="57150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DSC07338.JPG"/>
          <p:cNvPicPr>
            <a:picLocks noChangeAspect="1"/>
          </p:cNvPicPr>
          <p:nvPr/>
        </p:nvPicPr>
        <p:blipFill>
          <a:blip r:embed="rId3" cstate="print"/>
          <a:stretch>
            <a:fillRect/>
          </a:stretch>
        </p:blipFill>
        <p:spPr>
          <a:xfrm>
            <a:off x="4724400" y="533400"/>
            <a:ext cx="4267200" cy="5715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blication caulking intro.jpg"/>
          <p:cNvPicPr>
            <a:picLocks noChangeAspect="1"/>
          </p:cNvPicPr>
          <p:nvPr/>
        </p:nvPicPr>
        <p:blipFill>
          <a:blip r:embed="rId2" cstate="print"/>
          <a:stretch>
            <a:fillRect/>
          </a:stretch>
        </p:blipFill>
        <p:spPr>
          <a:xfrm>
            <a:off x="2040082" y="228600"/>
            <a:ext cx="5004955" cy="6477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blication caulking exhipit.jpg"/>
          <p:cNvPicPr>
            <a:picLocks noChangeAspect="1"/>
          </p:cNvPicPr>
          <p:nvPr/>
        </p:nvPicPr>
        <p:blipFill>
          <a:blip r:embed="rId2" cstate="print"/>
          <a:stretch>
            <a:fillRect/>
          </a:stretch>
        </p:blipFill>
        <p:spPr>
          <a:xfrm>
            <a:off x="2040082" y="152400"/>
            <a:ext cx="5063836"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blication caulking exhibit 2.jpg"/>
          <p:cNvPicPr>
            <a:picLocks noChangeAspect="1"/>
          </p:cNvPicPr>
          <p:nvPr/>
        </p:nvPicPr>
        <p:blipFill>
          <a:blip r:embed="rId2" cstate="print"/>
          <a:stretch>
            <a:fillRect/>
          </a:stretch>
        </p:blipFill>
        <p:spPr>
          <a:xfrm>
            <a:off x="2098964" y="152400"/>
            <a:ext cx="5063836"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H2Eagle.jpg"/>
          <p:cNvPicPr>
            <a:picLocks noChangeAspect="1"/>
          </p:cNvPicPr>
          <p:nvPr/>
        </p:nvPicPr>
        <p:blipFill>
          <a:blip r:embed="rId3" cstate="print"/>
          <a:stretch>
            <a:fillRect/>
          </a:stretch>
        </p:blipFill>
        <p:spPr>
          <a:xfrm>
            <a:off x="179665" y="1143000"/>
            <a:ext cx="8811935" cy="4685371"/>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1371600" y="228600"/>
            <a:ext cx="63246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a stable traditional family structure </a:t>
            </a:r>
            <a:endParaRPr lang="en-US" sz="3200" b="1" dirty="0">
              <a:solidFill>
                <a:srgbClr val="002060"/>
              </a:solidFill>
            </a:endParaRPr>
          </a:p>
        </p:txBody>
      </p:sp>
      <p:sp>
        <p:nvSpPr>
          <p:cNvPr id="4" name="TextBox 3"/>
          <p:cNvSpPr txBox="1"/>
          <p:nvPr/>
        </p:nvSpPr>
        <p:spPr>
          <a:xfrm>
            <a:off x="1752600" y="6096000"/>
            <a:ext cx="55626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based upon seafood harvesting.</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blication caulking exhipit 1.jpg"/>
          <p:cNvPicPr>
            <a:picLocks noChangeAspect="1"/>
          </p:cNvPicPr>
          <p:nvPr/>
        </p:nvPicPr>
        <p:blipFill>
          <a:blip r:embed="rId2" cstate="print"/>
          <a:stretch>
            <a:fillRect/>
          </a:stretch>
        </p:blipFill>
        <p:spPr>
          <a:xfrm>
            <a:off x="2116282" y="152400"/>
            <a:ext cx="5046518" cy="653078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286000"/>
            <a:ext cx="89154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Example #5: heritage tourism training for fisherman</a:t>
            </a:r>
            <a:endParaRPr lang="en-US" sz="3200" b="1" dirty="0">
              <a:solidFill>
                <a:srgbClr val="002060"/>
              </a:solidFill>
            </a:endParaRPr>
          </a:p>
        </p:txBody>
      </p:sp>
      <p:sp>
        <p:nvSpPr>
          <p:cNvPr id="3" name="TextBox 2"/>
          <p:cNvSpPr txBox="1"/>
          <p:nvPr/>
        </p:nvSpPr>
        <p:spPr>
          <a:xfrm>
            <a:off x="2286000" y="4267200"/>
            <a:ext cx="4953000" cy="646331"/>
          </a:xfrm>
          <a:prstGeom prst="rect">
            <a:avLst/>
          </a:prstGeom>
          <a:noFill/>
        </p:spPr>
        <p:txBody>
          <a:bodyPr wrap="square" rtlCol="0">
            <a:spAutoFit/>
          </a:bodyPr>
          <a:lstStyle/>
          <a:p>
            <a:r>
              <a:rPr lang="en-US" dirty="0" smtClean="0">
                <a:hlinkClick r:id="rId2"/>
              </a:rPr>
              <a:t>http://www.watermenheritagetours.org/About-Us</a:t>
            </a:r>
            <a:endParaRPr lang="en-US" dirty="0" smtClean="0"/>
          </a:p>
          <a:p>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TTP 056.JPG"/>
          <p:cNvPicPr>
            <a:picLocks noChangeAspect="1"/>
          </p:cNvPicPr>
          <p:nvPr/>
        </p:nvPicPr>
        <p:blipFill>
          <a:blip r:embed="rId2" cstate="print"/>
          <a:stretch>
            <a:fillRect/>
          </a:stretch>
        </p:blipFill>
        <p:spPr>
          <a:xfrm>
            <a:off x="203200" y="152400"/>
            <a:ext cx="87376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TTP 064.JPG"/>
          <p:cNvPicPr>
            <a:picLocks noChangeAspect="1"/>
          </p:cNvPicPr>
          <p:nvPr/>
        </p:nvPicPr>
        <p:blipFill>
          <a:blip r:embed="rId2" cstate="print"/>
          <a:stretch>
            <a:fillRect/>
          </a:stretch>
        </p:blipFill>
        <p:spPr>
          <a:xfrm>
            <a:off x="228600" y="209550"/>
            <a:ext cx="8661400" cy="64960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2523.JPG"/>
          <p:cNvPicPr>
            <a:picLocks noChangeAspect="1"/>
          </p:cNvPicPr>
          <p:nvPr/>
        </p:nvPicPr>
        <p:blipFill>
          <a:blip r:embed="rId2" cstate="print"/>
          <a:stretch>
            <a:fillRect/>
          </a:stretch>
        </p:blipFill>
        <p:spPr>
          <a:xfrm>
            <a:off x="228600" y="171450"/>
            <a:ext cx="8712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2459.JPG"/>
          <p:cNvPicPr>
            <a:picLocks noChangeAspect="1"/>
          </p:cNvPicPr>
          <p:nvPr/>
        </p:nvPicPr>
        <p:blipFill>
          <a:blip r:embed="rId2" cstate="print"/>
          <a:stretch>
            <a:fillRect/>
          </a:stretch>
        </p:blipFill>
        <p:spPr>
          <a:xfrm>
            <a:off x="228600" y="152400"/>
            <a:ext cx="8686800" cy="65151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2501.JPG"/>
          <p:cNvPicPr>
            <a:picLocks noChangeAspect="1"/>
          </p:cNvPicPr>
          <p:nvPr/>
        </p:nvPicPr>
        <p:blipFill>
          <a:blip r:embed="rId2" cstate="print"/>
          <a:stretch>
            <a:fillRect/>
          </a:stretch>
        </p:blipFill>
        <p:spPr>
          <a:xfrm>
            <a:off x="152400" y="171450"/>
            <a:ext cx="8839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2514.JPG"/>
          <p:cNvPicPr>
            <a:picLocks noChangeAspect="1"/>
          </p:cNvPicPr>
          <p:nvPr/>
        </p:nvPicPr>
        <p:blipFill>
          <a:blip r:embed="rId2" cstate="print"/>
          <a:stretch>
            <a:fillRect/>
          </a:stretch>
        </p:blipFill>
        <p:spPr>
          <a:xfrm>
            <a:off x="228600" y="171450"/>
            <a:ext cx="8712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TTP 026.JPG"/>
          <p:cNvPicPr>
            <a:picLocks noChangeAspect="1"/>
          </p:cNvPicPr>
          <p:nvPr/>
        </p:nvPicPr>
        <p:blipFill>
          <a:blip r:embed="rId2" cstate="print"/>
          <a:stretch>
            <a:fillRect/>
          </a:stretch>
        </p:blipFill>
        <p:spPr>
          <a:xfrm>
            <a:off x="228600" y="171450"/>
            <a:ext cx="8712200" cy="65341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63.JPG"/>
          <p:cNvPicPr>
            <a:picLocks noChangeAspect="1"/>
          </p:cNvPicPr>
          <p:nvPr/>
        </p:nvPicPr>
        <p:blipFill>
          <a:blip r:embed="rId2" cstate="print"/>
          <a:stretch>
            <a:fillRect/>
          </a:stretch>
        </p:blipFill>
        <p:spPr>
          <a:xfrm>
            <a:off x="152400" y="914400"/>
            <a:ext cx="4343400" cy="57912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IMG_0322.JPG"/>
          <p:cNvPicPr>
            <a:picLocks noChangeAspect="1"/>
          </p:cNvPicPr>
          <p:nvPr/>
        </p:nvPicPr>
        <p:blipFill>
          <a:blip r:embed="rId3" cstate="print"/>
          <a:stretch>
            <a:fillRect/>
          </a:stretch>
        </p:blipFill>
        <p:spPr>
          <a:xfrm>
            <a:off x="4743450" y="914400"/>
            <a:ext cx="4248150" cy="5791200"/>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762000" y="152400"/>
            <a:ext cx="74676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 transferring local generational knowledge </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3.jpg"/>
          <p:cNvPicPr>
            <a:picLocks noChangeAspect="1"/>
          </p:cNvPicPr>
          <p:nvPr/>
        </p:nvPicPr>
        <p:blipFill>
          <a:blip r:embed="rId3" cstate="print"/>
          <a:stretch>
            <a:fillRect/>
          </a:stretch>
        </p:blipFill>
        <p:spPr>
          <a:xfrm>
            <a:off x="4572000" y="761999"/>
            <a:ext cx="4168378" cy="3276601"/>
          </a:xfrm>
          <a:prstGeom prst="rect">
            <a:avLst/>
          </a:prstGeom>
          <a:ln>
            <a:noFill/>
          </a:ln>
          <a:effectLst>
            <a:outerShdw blurRad="292100" dist="139700" dir="2700000" algn="tl" rotWithShape="0">
              <a:srgbClr val="333333">
                <a:alpha val="65000"/>
              </a:srgbClr>
            </a:outerShdw>
          </a:effectLst>
        </p:spPr>
      </p:pic>
      <p:pic>
        <p:nvPicPr>
          <p:cNvPr id="3" name="Picture 2" descr="imagesS2NR674G.jpg"/>
          <p:cNvPicPr>
            <a:picLocks noChangeAspect="1"/>
          </p:cNvPicPr>
          <p:nvPr/>
        </p:nvPicPr>
        <p:blipFill>
          <a:blip r:embed="rId4" cstate="print"/>
          <a:stretch>
            <a:fillRect/>
          </a:stretch>
        </p:blipFill>
        <p:spPr>
          <a:xfrm>
            <a:off x="457200" y="838200"/>
            <a:ext cx="3733800" cy="312420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imagesH6FSAX7Q.jpg"/>
          <p:cNvPicPr>
            <a:picLocks noChangeAspect="1"/>
          </p:cNvPicPr>
          <p:nvPr/>
        </p:nvPicPr>
        <p:blipFill>
          <a:blip r:embed="rId5" cstate="print"/>
          <a:stretch>
            <a:fillRect/>
          </a:stretch>
        </p:blipFill>
        <p:spPr>
          <a:xfrm>
            <a:off x="2362200" y="4267200"/>
            <a:ext cx="3188368" cy="228600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imagesTVETEJVJ.jpg"/>
          <p:cNvPicPr>
            <a:picLocks noChangeAspect="1"/>
          </p:cNvPicPr>
          <p:nvPr/>
        </p:nvPicPr>
        <p:blipFill>
          <a:blip r:embed="rId6" cstate="print"/>
          <a:stretch>
            <a:fillRect/>
          </a:stretch>
        </p:blipFill>
        <p:spPr>
          <a:xfrm>
            <a:off x="152400" y="4202349"/>
            <a:ext cx="1981200" cy="2444885"/>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05-9-log.jpg"/>
          <p:cNvPicPr>
            <a:picLocks noChangeAspect="1"/>
          </p:cNvPicPr>
          <p:nvPr/>
        </p:nvPicPr>
        <p:blipFill>
          <a:blip r:embed="rId7" cstate="print"/>
          <a:stretch>
            <a:fillRect/>
          </a:stretch>
        </p:blipFill>
        <p:spPr>
          <a:xfrm>
            <a:off x="5791199" y="4191000"/>
            <a:ext cx="3200401" cy="2438400"/>
          </a:xfrm>
          <a:prstGeom prst="rect">
            <a:avLst/>
          </a:prstGeom>
          <a:ln w="88900" cap="sq" cmpd="thickThin">
            <a:solidFill>
              <a:srgbClr val="000000"/>
            </a:solidFill>
            <a:prstDash val="solid"/>
            <a:miter lim="800000"/>
          </a:ln>
          <a:effectLst>
            <a:innerShdw blurRad="76200">
              <a:srgbClr val="000000"/>
            </a:innerShdw>
          </a:effectLst>
        </p:spPr>
      </p:pic>
      <p:sp>
        <p:nvSpPr>
          <p:cNvPr id="9" name="TextBox 8"/>
          <p:cNvSpPr txBox="1"/>
          <p:nvPr/>
        </p:nvSpPr>
        <p:spPr>
          <a:xfrm>
            <a:off x="2286000" y="76200"/>
            <a:ext cx="45720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big trees = wooden boats </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2377.JPG"/>
          <p:cNvPicPr>
            <a:picLocks noChangeAspect="1"/>
          </p:cNvPicPr>
          <p:nvPr/>
        </p:nvPicPr>
        <p:blipFill>
          <a:blip r:embed="rId2" cstate="print"/>
          <a:stretch>
            <a:fillRect/>
          </a:stretch>
        </p:blipFill>
        <p:spPr>
          <a:xfrm>
            <a:off x="609600" y="838200"/>
            <a:ext cx="7924800" cy="5867400"/>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1524000" y="76200"/>
            <a:ext cx="60960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telling traditional maritime stories </a:t>
            </a:r>
            <a:endParaRPr lang="en-US" sz="3200" b="1" dirty="0">
              <a:solidFill>
                <a:srgbClr val="00206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3092.JPG"/>
          <p:cNvPicPr>
            <a:picLocks noChangeAspect="1"/>
          </p:cNvPicPr>
          <p:nvPr/>
        </p:nvPicPr>
        <p:blipFill>
          <a:blip r:embed="rId3" cstate="print"/>
          <a:stretch>
            <a:fillRect/>
          </a:stretch>
        </p:blipFill>
        <p:spPr>
          <a:xfrm>
            <a:off x="279400" y="228600"/>
            <a:ext cx="8636000" cy="6400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87868"/>
            <a:ext cx="3733800" cy="523220"/>
          </a:xfrm>
          <a:prstGeom prst="rect">
            <a:avLst/>
          </a:prstGeom>
          <a:solidFill>
            <a:schemeClr val="bg1">
              <a:lumMod val="85000"/>
            </a:schemeClr>
          </a:solidFill>
          <a:ln w="38100">
            <a:solidFill>
              <a:schemeClr val="tx1"/>
            </a:solidFill>
          </a:ln>
        </p:spPr>
        <p:txBody>
          <a:bodyPr wrap="square" rtlCol="0">
            <a:spAutoFit/>
          </a:bodyPr>
          <a:lstStyle/>
          <a:p>
            <a:r>
              <a:rPr lang="en-US" sz="2800" b="1" dirty="0" smtClean="0">
                <a:solidFill>
                  <a:srgbClr val="002060"/>
                </a:solidFill>
              </a:rPr>
              <a:t>community storytelling</a:t>
            </a:r>
            <a:endParaRPr lang="en-US" sz="2800" b="1" dirty="0">
              <a:solidFill>
                <a:srgbClr val="002060"/>
              </a:solidFill>
            </a:endParaRPr>
          </a:p>
        </p:txBody>
      </p:sp>
      <p:pic>
        <p:nvPicPr>
          <p:cNvPr id="4" name="Picture 3" descr="commencement May `12 132.JPG"/>
          <p:cNvPicPr>
            <a:picLocks noChangeAspect="1"/>
          </p:cNvPicPr>
          <p:nvPr/>
        </p:nvPicPr>
        <p:blipFill>
          <a:blip r:embed="rId3" cstate="print"/>
          <a:stretch>
            <a:fillRect/>
          </a:stretch>
        </p:blipFill>
        <p:spPr>
          <a:xfrm>
            <a:off x="609600" y="781050"/>
            <a:ext cx="7924800" cy="59436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438400"/>
            <a:ext cx="8991600" cy="584775"/>
          </a:xfrm>
          <a:prstGeom prst="rect">
            <a:avLst/>
          </a:prstGeom>
          <a:solidFill>
            <a:schemeClr val="bg1">
              <a:lumMod val="85000"/>
            </a:schemeClr>
          </a:solidFill>
          <a:ln w="38100">
            <a:solidFill>
              <a:schemeClr val="tx1"/>
            </a:solidFill>
          </a:ln>
        </p:spPr>
        <p:txBody>
          <a:bodyPr wrap="square" rtlCol="0">
            <a:spAutoFit/>
          </a:bodyPr>
          <a:lstStyle/>
          <a:p>
            <a:r>
              <a:rPr lang="en-US" sz="3200" b="1" dirty="0" smtClean="0">
                <a:solidFill>
                  <a:srgbClr val="002060"/>
                </a:solidFill>
              </a:rPr>
              <a:t>Example #6:museum program: </a:t>
            </a:r>
            <a:r>
              <a:rPr lang="en-US" sz="3200" b="1" i="1" dirty="0" smtClean="0">
                <a:solidFill>
                  <a:srgbClr val="002060"/>
                </a:solidFill>
              </a:rPr>
              <a:t>Apprentice for a Day </a:t>
            </a:r>
            <a:endParaRPr lang="en-US" sz="3200" b="1" i="1" dirty="0">
              <a:solidFill>
                <a:srgbClr val="002060"/>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122.jpg"/>
          <p:cNvPicPr>
            <a:picLocks noChangeAspect="1"/>
          </p:cNvPicPr>
          <p:nvPr/>
        </p:nvPicPr>
        <p:blipFill>
          <a:blip r:embed="rId2" cstate="print"/>
          <a:stretch>
            <a:fillRect/>
          </a:stretch>
        </p:blipFill>
        <p:spPr>
          <a:xfrm>
            <a:off x="2193027" y="152400"/>
            <a:ext cx="4762002"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59042_10151479553911212_377288463_o.jpg"/>
          <p:cNvPicPr>
            <a:picLocks noChangeAspect="1"/>
          </p:cNvPicPr>
          <p:nvPr/>
        </p:nvPicPr>
        <p:blipFill>
          <a:blip r:embed="rId2" cstate="print"/>
          <a:stretch>
            <a:fillRect/>
          </a:stretch>
        </p:blipFill>
        <p:spPr>
          <a:xfrm>
            <a:off x="162478" y="457200"/>
            <a:ext cx="8829122" cy="59436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77109_10151533715076212_2091787481_n.jpg"/>
          <p:cNvPicPr>
            <a:picLocks noChangeAspect="1"/>
          </p:cNvPicPr>
          <p:nvPr/>
        </p:nvPicPr>
        <p:blipFill>
          <a:blip r:embed="rId2" cstate="print"/>
          <a:stretch>
            <a:fillRect/>
          </a:stretch>
        </p:blipFill>
        <p:spPr>
          <a:xfrm>
            <a:off x="177800" y="152400"/>
            <a:ext cx="88138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20387_10151581553996212_1339749923_o.jpg"/>
          <p:cNvPicPr>
            <a:picLocks noChangeAspect="1"/>
          </p:cNvPicPr>
          <p:nvPr/>
        </p:nvPicPr>
        <p:blipFill>
          <a:blip r:embed="rId2" cstate="print"/>
          <a:stretch>
            <a:fillRect/>
          </a:stretch>
        </p:blipFill>
        <p:spPr>
          <a:xfrm>
            <a:off x="203200" y="152400"/>
            <a:ext cx="8737600" cy="6553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116_10152211343646212_1577682319_o.jpg"/>
          <p:cNvPicPr>
            <a:picLocks noChangeAspect="1"/>
          </p:cNvPicPr>
          <p:nvPr/>
        </p:nvPicPr>
        <p:blipFill>
          <a:blip r:embed="rId2" cstate="print"/>
          <a:stretch>
            <a:fillRect/>
          </a:stretch>
        </p:blipFill>
        <p:spPr>
          <a:xfrm>
            <a:off x="214771" y="533400"/>
            <a:ext cx="8700630" cy="578201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92132_10151533431231212_1093902007_o.jpg"/>
          <p:cNvPicPr>
            <a:picLocks noChangeAspect="1"/>
          </p:cNvPicPr>
          <p:nvPr/>
        </p:nvPicPr>
        <p:blipFill>
          <a:blip r:embed="rId2" cstate="print"/>
          <a:stretch>
            <a:fillRect/>
          </a:stretch>
        </p:blipFill>
        <p:spPr>
          <a:xfrm>
            <a:off x="152400" y="491952"/>
            <a:ext cx="8839200" cy="598504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36271</TotalTime>
  <Words>1267</Words>
  <Application>Microsoft Office PowerPoint</Application>
  <PresentationFormat>On-screen Show (4:3)</PresentationFormat>
  <Paragraphs>124</Paragraphs>
  <Slides>115</Slides>
  <Notes>21</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Noses Upon My Face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Trousers MacDougal</dc:creator>
  <cp:lastModifiedBy>Goran Stojanović</cp:lastModifiedBy>
  <cp:revision>1060</cp:revision>
  <dcterms:created xsi:type="dcterms:W3CDTF">2016-03-22T18:48:32Z</dcterms:created>
  <dcterms:modified xsi:type="dcterms:W3CDTF">2016-06-10T05:46:34Z</dcterms:modified>
</cp:coreProperties>
</file>